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62" r:id="rId2"/>
    <p:sldId id="263" r:id="rId3"/>
    <p:sldId id="296" r:id="rId4"/>
    <p:sldId id="297" r:id="rId5"/>
    <p:sldId id="291" r:id="rId6"/>
    <p:sldId id="292" r:id="rId7"/>
    <p:sldId id="299" r:id="rId8"/>
    <p:sldId id="287" r:id="rId9"/>
    <p:sldId id="300" r:id="rId10"/>
    <p:sldId id="301" r:id="rId11"/>
    <p:sldId id="302" r:id="rId12"/>
    <p:sldId id="303" r:id="rId13"/>
    <p:sldId id="304" r:id="rId14"/>
    <p:sldId id="305" r:id="rId15"/>
    <p:sldId id="307" r:id="rId16"/>
    <p:sldId id="311" r:id="rId17"/>
    <p:sldId id="288" r:id="rId18"/>
    <p:sldId id="308" r:id="rId19"/>
    <p:sldId id="309" r:id="rId20"/>
    <p:sldId id="310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289" r:id="rId31"/>
    <p:sldId id="356" r:id="rId32"/>
    <p:sldId id="312" r:id="rId33"/>
    <p:sldId id="357" r:id="rId34"/>
    <p:sldId id="358" r:id="rId35"/>
    <p:sldId id="322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23" r:id="rId53"/>
    <p:sldId id="341" r:id="rId54"/>
    <p:sldId id="344" r:id="rId55"/>
    <p:sldId id="342" r:id="rId56"/>
    <p:sldId id="343" r:id="rId57"/>
    <p:sldId id="324" r:id="rId58"/>
    <p:sldId id="348" r:id="rId59"/>
    <p:sldId id="350" r:id="rId60"/>
    <p:sldId id="349" r:id="rId61"/>
    <p:sldId id="345" r:id="rId62"/>
    <p:sldId id="346" r:id="rId63"/>
    <p:sldId id="347" r:id="rId64"/>
    <p:sldId id="290" r:id="rId65"/>
    <p:sldId id="260" r:id="rId66"/>
    <p:sldId id="360" r:id="rId67"/>
    <p:sldId id="351" r:id="rId68"/>
    <p:sldId id="352" r:id="rId69"/>
    <p:sldId id="353" r:id="rId70"/>
    <p:sldId id="355" r:id="rId71"/>
    <p:sldId id="354" r:id="rId72"/>
    <p:sldId id="266" r:id="rId73"/>
    <p:sldId id="359" r:id="rId74"/>
  </p:sldIdLst>
  <p:sldSz cx="12192000" cy="6858000"/>
  <p:notesSz cx="6858000" cy="9144000"/>
  <p:embeddedFontLst>
    <p:embeddedFont>
      <p:font typeface="맑은 고딕" panose="020B0503020000020004" pitchFamily="34" charset="-127"/>
      <p:regular r:id="rId77"/>
      <p:bold r:id="rId78"/>
    </p:embeddedFont>
    <p:embeddedFont>
      <p:font typeface="Pretendard" panose="02000503000000020004" pitchFamily="2" charset="-127"/>
      <p:regular r:id="rId79"/>
      <p:bold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BBA2D1F-E88D-431A-877F-97C11ED6EE09}" styleName="Light Style 3 - Body/Background 3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dk1"/>
              </a:solidFill>
              <a:prstDash val="dash"/>
            </a:ln>
          </a:left>
          <a:right>
            <a:ln w="32700" cmpd="sng">
              <a:solidFill>
                <a:schemeClr val="dk1"/>
              </a:solidFill>
              <a:prstDash val="dash"/>
            </a:ln>
          </a:right>
          <a:top>
            <a:ln w="32700" cmpd="sng">
              <a:solidFill>
                <a:schemeClr val="dk1"/>
              </a:solidFill>
              <a:prstDash val="dash"/>
            </a:ln>
          </a:top>
          <a:bottom>
            <a:ln w="32700" cmpd="sng">
              <a:solidFill>
                <a:schemeClr val="dk1"/>
              </a:solidFill>
              <a:prstDash val="dash"/>
            </a:ln>
          </a:bottom>
          <a:insideH>
            <a:ln w="22700" cmpd="sng">
              <a:solidFill>
                <a:schemeClr val="dk1"/>
              </a:solidFill>
              <a:prstDash val="sysDot"/>
            </a:ln>
          </a:insideH>
          <a:insideV>
            <a:ln w="22700" cmpd="sng">
              <a:solidFill>
                <a:schemeClr val="dk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 autoAdjust="0"/>
    <p:restoredTop sz="94611"/>
  </p:normalViewPr>
  <p:slideViewPr>
    <p:cSldViewPr snapToGrid="0">
      <p:cViewPr varScale="1">
        <p:scale>
          <a:sx n="138" d="100"/>
          <a:sy n="138" d="100"/>
        </p:scale>
        <p:origin x="192" y="432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3F52D9E1-4C8F-40AF-A670-B7CE4DE36E25}" type="datetime1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2025. 11. 7.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3831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83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09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2025. 11. 7.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ologg/DistilKoBER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re.skku.edu/en/publications/real-time-korean-voice-phishing-detection-based-on-machine-learni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13BA35-2A37-C1B1-05B0-B91C045B3C0D}"/>
              </a:ext>
            </a:extLst>
          </p:cNvPr>
          <p:cNvSpPr txBox="1"/>
          <p:nvPr/>
        </p:nvSpPr>
        <p:spPr>
          <a:xfrm>
            <a:off x="926156" y="1891453"/>
            <a:ext cx="10339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도메인 확장형 보이스피싱 실시간 탐지 및 발화 차단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8710" y="3198167"/>
            <a:ext cx="2468880" cy="4480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Team AIRDROP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5A757-C2ED-C488-3EA7-A85019632C50}"/>
              </a:ext>
            </a:extLst>
          </p:cNvPr>
          <p:cNvSpPr txBox="1"/>
          <p:nvPr/>
        </p:nvSpPr>
        <p:spPr>
          <a:xfrm>
            <a:off x="4407076" y="4433423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곽민석 남진우 변지혜 안예진 </a:t>
            </a:r>
            <a:r>
              <a:rPr lang="ko-KR" altLang="en-US" b="1" dirty="0" err="1">
                <a:solidFill>
                  <a:schemeClr val="bg1"/>
                </a:solidFill>
              </a:rPr>
              <a:t>임준형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7D611B-0617-9244-415C-EE828F8BFFB5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A04F90-7608-F8BE-85B3-14E0E1B692FE}"/>
              </a:ext>
            </a:extLst>
          </p:cNvPr>
          <p:cNvSpPr txBox="1"/>
          <p:nvPr/>
        </p:nvSpPr>
        <p:spPr>
          <a:xfrm>
            <a:off x="968843" y="113672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기존 방법론 분석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DB37D4-EEB7-5F1E-3D43-85B6952B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9EB370-CCEB-EF14-7F47-15FCA69C2037}"/>
              </a:ext>
            </a:extLst>
          </p:cNvPr>
          <p:cNvSpPr txBox="1"/>
          <p:nvPr/>
        </p:nvSpPr>
        <p:spPr>
          <a:xfrm>
            <a:off x="968843" y="2372264"/>
            <a:ext cx="2925801" cy="88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데이터 확보의 한계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기관 내부 데이터의 비공개성</a:t>
            </a:r>
            <a:endParaRPr kumimoji="1"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61827" y="3314097"/>
            <a:ext cx="7149738" cy="1360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 b="1"/>
              <a:t>통신사</a:t>
            </a:r>
            <a:r>
              <a:rPr kumimoji="1" lang="en-US" altLang="ko-KR" sz="1400" b="1"/>
              <a:t>·</a:t>
            </a:r>
            <a:r>
              <a:rPr kumimoji="1" lang="ko-KR" altLang="en-US" sz="1400" b="1"/>
              <a:t>금융기관 </a:t>
            </a:r>
            <a:r>
              <a:rPr kumimoji="1" lang="ko-KR" altLang="en-US" sz="1400"/>
              <a:t>등은 </a:t>
            </a:r>
            <a:r>
              <a:rPr kumimoji="1" lang="ko-KR" altLang="en-US" sz="1400" b="1"/>
              <a:t>자체 발화 로그 </a:t>
            </a:r>
            <a:r>
              <a:rPr kumimoji="1" lang="ko-KR" altLang="en-US" sz="1400"/>
              <a:t>및 </a:t>
            </a:r>
            <a:r>
              <a:rPr kumimoji="1" lang="ko-KR" altLang="en-US" sz="1400" b="1"/>
              <a:t>트랜스크립트</a:t>
            </a:r>
            <a:r>
              <a:rPr kumimoji="1" lang="ko-KR" altLang="en-US" sz="1400"/>
              <a:t>를 보유하고 있으나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내부 보안 규정으로 인해 </a:t>
            </a:r>
            <a:r>
              <a:rPr kumimoji="1" lang="ko-KR" altLang="en-US" sz="1400" b="1"/>
              <a:t>외부 공개가 제한</a:t>
            </a:r>
            <a:r>
              <a:rPr kumimoji="1" lang="ko-KR" altLang="en-US" sz="1400"/>
              <a:t>되어 있음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또한 기관별 언어 습관과 용어가 상이해 </a:t>
            </a:r>
            <a:r>
              <a:rPr kumimoji="1" lang="ko-KR" altLang="en-US" sz="1400" b="1"/>
              <a:t>범용 모델 학습용 데이터로의 활용이 제한적</a:t>
            </a:r>
            <a:r>
              <a:rPr kumimoji="1" lang="ko-KR" altLang="en-US" sz="1400"/>
              <a:t>임</a:t>
            </a:r>
            <a:r>
              <a:rPr kumimoji="1" lang="en-US" altLang="ko-KR" sz="14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0E2F5-3297-6B2E-1ABF-D9E1A88FA8F0}"/>
              </a:ext>
            </a:extLst>
          </p:cNvPr>
          <p:cNvSpPr txBox="1"/>
          <p:nvPr/>
        </p:nvSpPr>
        <p:spPr>
          <a:xfrm>
            <a:off x="452591" y="6415290"/>
            <a:ext cx="101008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9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Organisation</a:t>
            </a:r>
            <a:r>
              <a:rPr kumimoji="1" lang="en" altLang="ko-KR" sz="9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for Economic Co-operation and Development. (2019). Enhancing Access to and Sharing of Data: Reconciling Risks and Benefits for Data Re-use across Societies. OECD Publishing.</a:t>
            </a:r>
            <a:endParaRPr kumimoji="1"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431F6-910F-E743-A93B-28A2DD1976F5}"/>
              </a:ext>
            </a:extLst>
          </p:cNvPr>
          <p:cNvSpPr txBox="1"/>
          <p:nvPr/>
        </p:nvSpPr>
        <p:spPr>
          <a:xfrm>
            <a:off x="968843" y="188896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선행 연구 및 한계점</a:t>
            </a:r>
          </a:p>
        </p:txBody>
      </p:sp>
    </p:spTree>
    <p:extLst>
      <p:ext uri="{BB962C8B-B14F-4D97-AF65-F5344CB8AC3E}">
        <p14:creationId xmlns:p14="http://schemas.microsoft.com/office/powerpoint/2010/main" val="9166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309284-F634-BA0C-CC68-26E26ABC8D67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015C8D-1EBC-3820-D636-C9B47CBE5594}"/>
              </a:ext>
            </a:extLst>
          </p:cNvPr>
          <p:cNvSpPr txBox="1"/>
          <p:nvPr/>
        </p:nvSpPr>
        <p:spPr>
          <a:xfrm>
            <a:off x="968843" y="113672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기존 방법론 분석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C62F2D-8E65-C077-EC37-669294008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928BF6-45FB-15F2-4D0A-0378D48274DA}"/>
              </a:ext>
            </a:extLst>
          </p:cNvPr>
          <p:cNvSpPr txBox="1"/>
          <p:nvPr/>
        </p:nvSpPr>
        <p:spPr>
          <a:xfrm>
            <a:off x="968843" y="2372264"/>
            <a:ext cx="3631122" cy="88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데이터 확보의 한계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생성형 데이터 활용 연구의 재현성 부족</a:t>
            </a:r>
            <a:endParaRPr kumimoji="1"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61827" y="3314097"/>
            <a:ext cx="8760732" cy="175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일부 연구에서는 </a:t>
            </a:r>
            <a:r>
              <a:rPr kumimoji="1" lang="en" altLang="ko-KR" sz="1400" b="1"/>
              <a:t>LLM</a:t>
            </a:r>
            <a:r>
              <a:rPr kumimoji="1" lang="ko-KR" altLang="en-US" sz="1400" b="1"/>
              <a:t>을 활용한 데이터 증강</a:t>
            </a:r>
            <a:r>
              <a:rPr kumimoji="1" lang="ko-KR" altLang="en-US" sz="1400"/>
              <a:t>으로 성능 향상을 시도함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그러나 사용된 </a:t>
            </a:r>
            <a:r>
              <a:rPr kumimoji="1" lang="ko-KR" altLang="en-US" sz="1400" b="1"/>
              <a:t>모델의 종류</a:t>
            </a:r>
            <a:r>
              <a:rPr kumimoji="1" lang="en-US" altLang="ko-KR" sz="1400"/>
              <a:t>, </a:t>
            </a:r>
            <a:r>
              <a:rPr kumimoji="1" lang="ko-KR" altLang="en-US" sz="1400" b="1"/>
              <a:t>프롬프트 구조</a:t>
            </a:r>
            <a:r>
              <a:rPr kumimoji="1" lang="en-US" altLang="ko-KR" sz="1400"/>
              <a:t>, TTR, MSTTR,</a:t>
            </a:r>
            <a:r>
              <a:rPr kumimoji="1" lang="ko-KR" altLang="en-US" sz="1400"/>
              <a:t> </a:t>
            </a:r>
            <a:r>
              <a:rPr kumimoji="1" lang="en" altLang="ko-KR" sz="1400"/>
              <a:t>KL-Divergence </a:t>
            </a:r>
            <a:r>
              <a:rPr kumimoji="1" lang="ko-KR" altLang="en-US" sz="1400"/>
              <a:t> 등 </a:t>
            </a:r>
            <a:r>
              <a:rPr kumimoji="1" lang="ko-KR" altLang="en-US" sz="1400" b="1"/>
              <a:t>생성 데이터의 품질 평가 기준</a:t>
            </a:r>
            <a:r>
              <a:rPr kumimoji="1" lang="ko-KR" altLang="en-US" sz="1400"/>
              <a:t>이 미제시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동일한 결과를 재현하거나 비교 검증하기 어려운 한계가 존재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생성 데이터가 실제로 </a:t>
            </a:r>
            <a:r>
              <a:rPr kumimoji="1" lang="ko-KR" altLang="en-US" sz="1400" b="1"/>
              <a:t>도메인 다양성 확보</a:t>
            </a:r>
            <a:r>
              <a:rPr kumimoji="1" lang="ko-KR" altLang="en-US" sz="1400"/>
              <a:t>에 기여했는가에 대한 </a:t>
            </a:r>
            <a:r>
              <a:rPr kumimoji="1" lang="ko-KR" altLang="en-US" sz="1400" b="1"/>
              <a:t>체계적 근거</a:t>
            </a:r>
            <a:r>
              <a:rPr kumimoji="1" lang="ko-KR" altLang="en-US" sz="1400"/>
              <a:t>는 부족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FD704-5D01-A8A2-6F61-42F2C2C093A4}"/>
              </a:ext>
            </a:extLst>
          </p:cNvPr>
          <p:cNvSpPr txBox="1"/>
          <p:nvPr/>
        </p:nvSpPr>
        <p:spPr>
          <a:xfrm>
            <a:off x="452591" y="6415290"/>
            <a:ext cx="884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9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Park, H., Lee, J., Han, S., &amp; Byun, H. (2025). Enhanced Voice Phishing Detection Using an LLM-Based Framework for Data Augmentation and Classification. IEEE Access.</a:t>
            </a:r>
          </a:p>
          <a:p>
            <a:endParaRPr kumimoji="1"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860E4-7DD1-D44C-2C0D-03C842340C73}"/>
              </a:ext>
            </a:extLst>
          </p:cNvPr>
          <p:cNvSpPr txBox="1"/>
          <p:nvPr/>
        </p:nvSpPr>
        <p:spPr>
          <a:xfrm>
            <a:off x="968843" y="188896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선행 연구 및 한계점</a:t>
            </a:r>
          </a:p>
        </p:txBody>
      </p:sp>
    </p:spTree>
    <p:extLst>
      <p:ext uri="{BB962C8B-B14F-4D97-AF65-F5344CB8AC3E}">
        <p14:creationId xmlns:p14="http://schemas.microsoft.com/office/powerpoint/2010/main" val="273348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C76EE2B-42B6-1C2A-76BD-CDF8B8DE2610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6D2209-7D26-6353-2996-D5272672F3EC}"/>
              </a:ext>
            </a:extLst>
          </p:cNvPr>
          <p:cNvSpPr txBox="1"/>
          <p:nvPr/>
        </p:nvSpPr>
        <p:spPr>
          <a:xfrm>
            <a:off x="968843" y="113672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기존 방법론 분석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184F13-3B74-A599-6295-B404ED3AE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E1E4B-99B7-7441-F6B4-9E172308E8F1}"/>
              </a:ext>
            </a:extLst>
          </p:cNvPr>
          <p:cNvSpPr txBox="1"/>
          <p:nvPr/>
        </p:nvSpPr>
        <p:spPr>
          <a:xfrm>
            <a:off x="968843" y="2372264"/>
            <a:ext cx="2614818" cy="88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1400" b="1" dirty="0"/>
              <a:t>모델 선택의 한계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 err="1"/>
              <a:t>비맥락</a:t>
            </a:r>
            <a:r>
              <a:rPr kumimoji="1" lang="ko-KR" altLang="en-US" sz="1400" b="1" dirty="0"/>
              <a:t> 기반 모델의 한계</a:t>
            </a:r>
            <a:endParaRPr kumimoji="1"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61827" y="3314097"/>
            <a:ext cx="9871613" cy="175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다수의 기존 보이스피싱 탐지 연구는 </a:t>
            </a:r>
            <a:r>
              <a:rPr kumimoji="1" lang="ko-KR" altLang="en-US" sz="1400" b="1"/>
              <a:t>키워드</a:t>
            </a:r>
            <a:r>
              <a:rPr kumimoji="1" lang="ko-KR" altLang="en-US" sz="1400"/>
              <a:t> 또는 </a:t>
            </a:r>
            <a:r>
              <a:rPr kumimoji="1" lang="ko-KR" altLang="en-US" sz="1400" b="1"/>
              <a:t>문장 단위의 특성</a:t>
            </a:r>
            <a:r>
              <a:rPr kumimoji="1" lang="en-US" altLang="ko-KR" sz="1400"/>
              <a:t>(</a:t>
            </a:r>
            <a:r>
              <a:rPr kumimoji="1" lang="ko-KR" altLang="en-US" sz="1400"/>
              <a:t>단어 빈도</a:t>
            </a:r>
            <a:r>
              <a:rPr kumimoji="1" lang="en-US" altLang="ko-KR" sz="1400"/>
              <a:t>, </a:t>
            </a:r>
            <a:r>
              <a:rPr kumimoji="1" lang="ko-KR" altLang="en-US" sz="1400"/>
              <a:t>감정 점수</a:t>
            </a:r>
            <a:r>
              <a:rPr kumimoji="1" lang="en-US" altLang="ko-KR" sz="1400"/>
              <a:t>, </a:t>
            </a:r>
            <a:r>
              <a:rPr kumimoji="1" lang="ko-KR" altLang="en-US" sz="1400"/>
              <a:t>특정 표현 패턴</a:t>
            </a:r>
            <a:r>
              <a:rPr kumimoji="1" lang="en-US" altLang="ko-KR" sz="1400"/>
              <a:t>)</a:t>
            </a:r>
            <a:r>
              <a:rPr kumimoji="1" lang="ko-KR" altLang="en-US" sz="1400"/>
              <a:t>에 의존하여 분류를 수행함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그러나 보이스피싱은 대화의 진행 과정에서 </a:t>
            </a:r>
            <a:r>
              <a:rPr kumimoji="1" lang="ko-KR" altLang="en-US" sz="1400" b="1"/>
              <a:t>신뢰 형성 → 개인정보 유도 → 위협 단계</a:t>
            </a:r>
            <a:r>
              <a:rPr kumimoji="1" lang="ko-KR" altLang="en-US" sz="1400"/>
              <a:t>로 발전하기 때문에</a:t>
            </a:r>
            <a:r>
              <a:rPr kumimoji="1" lang="en-US" altLang="ko-KR" sz="1400"/>
              <a:t>,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이러한 </a:t>
            </a:r>
            <a:r>
              <a:rPr kumimoji="1" lang="ko-KR" altLang="en-US" sz="1400" b="1"/>
              <a:t>비맥락적</a:t>
            </a:r>
            <a:r>
              <a:rPr kumimoji="1" lang="en-US" altLang="ko-KR" sz="1400" b="1"/>
              <a:t>(</a:t>
            </a:r>
            <a:r>
              <a:rPr kumimoji="1" lang="en" altLang="ko-KR" sz="1400" b="1"/>
              <a:t>Non-contextual) </a:t>
            </a:r>
            <a:r>
              <a:rPr kumimoji="1" lang="ko-KR" altLang="en-US" sz="1400" b="1"/>
              <a:t>접근</a:t>
            </a:r>
            <a:r>
              <a:rPr kumimoji="1" lang="ko-KR" altLang="en-US" sz="1400"/>
              <a:t>으로는 정상 요청과 악성 요구의 미묘한 차이를 탐지하기 어려움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즉</a:t>
            </a:r>
            <a:r>
              <a:rPr kumimoji="1" lang="en-US" altLang="ko-KR" sz="1400"/>
              <a:t>, </a:t>
            </a:r>
            <a:r>
              <a:rPr kumimoji="1" lang="ko-KR" altLang="en-US" sz="1400"/>
              <a:t>단일 문장 또는 고립된 표현으로는 </a:t>
            </a:r>
            <a:r>
              <a:rPr kumimoji="1" lang="ko-KR" altLang="en-US" sz="1400" b="1"/>
              <a:t>대화의 의도 변화</a:t>
            </a:r>
            <a:r>
              <a:rPr kumimoji="1" lang="ko-KR" altLang="en-US" sz="1400"/>
              <a:t>나 </a:t>
            </a:r>
            <a:r>
              <a:rPr kumimoji="1" lang="ko-KR" altLang="en-US" sz="1400" b="1"/>
              <a:t>패턴적 전이를 포착하기 어렵다</a:t>
            </a:r>
            <a:r>
              <a:rPr kumimoji="1" lang="ko-KR" altLang="en-US" sz="1400"/>
              <a:t>는 구조적 한계가 존재함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DAF6C-FDAA-CE45-8DCD-708A15A9D400}"/>
              </a:ext>
            </a:extLst>
          </p:cNvPr>
          <p:cNvSpPr txBox="1"/>
          <p:nvPr/>
        </p:nvSpPr>
        <p:spPr>
          <a:xfrm>
            <a:off x="968843" y="188896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선행 연구 및 한계점</a:t>
            </a:r>
          </a:p>
        </p:txBody>
      </p:sp>
    </p:spTree>
    <p:extLst>
      <p:ext uri="{BB962C8B-B14F-4D97-AF65-F5344CB8AC3E}">
        <p14:creationId xmlns:p14="http://schemas.microsoft.com/office/powerpoint/2010/main" val="151686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11A582-48A6-6B88-AE05-79E17058A87E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79300C-EEC4-08AC-3119-7D994AB4C63D}"/>
              </a:ext>
            </a:extLst>
          </p:cNvPr>
          <p:cNvSpPr txBox="1"/>
          <p:nvPr/>
        </p:nvSpPr>
        <p:spPr>
          <a:xfrm>
            <a:off x="968843" y="113672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기존 방법론 분석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4E0066-9DA8-50B9-3EEF-68C5398C0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C02A0-9989-8411-D622-7F27F3271DFE}"/>
              </a:ext>
            </a:extLst>
          </p:cNvPr>
          <p:cNvSpPr txBox="1"/>
          <p:nvPr/>
        </p:nvSpPr>
        <p:spPr>
          <a:xfrm>
            <a:off x="968843" y="2372264"/>
            <a:ext cx="4560864" cy="88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1400" b="1" dirty="0"/>
              <a:t>모델 선택의 한계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1400" b="1" dirty="0"/>
              <a:t>Transformer </a:t>
            </a:r>
            <a:r>
              <a:rPr kumimoji="1" lang="ko-KR" altLang="en-US" sz="1400" b="1" dirty="0"/>
              <a:t>및 </a:t>
            </a:r>
            <a:r>
              <a:rPr kumimoji="1" lang="en" altLang="ko-KR" sz="1400" b="1" dirty="0"/>
              <a:t>BERT </a:t>
            </a:r>
            <a:r>
              <a:rPr kumimoji="1" lang="ko-KR" altLang="en-US" sz="1400" b="1" dirty="0"/>
              <a:t>계열 모델의 실시간성 제약</a:t>
            </a:r>
            <a:endParaRPr kumimoji="1"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61827" y="3314097"/>
            <a:ext cx="9369063" cy="2646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문맥 파악 성능이 우수한 </a:t>
            </a:r>
            <a:r>
              <a:rPr kumimoji="1" lang="en" altLang="ko-KR" sz="1400" b="1"/>
              <a:t>Transformer </a:t>
            </a:r>
            <a:r>
              <a:rPr kumimoji="1" lang="ko-KR" altLang="en-US" sz="1400" b="1"/>
              <a:t>기반 </a:t>
            </a:r>
            <a:r>
              <a:rPr kumimoji="1" lang="en" altLang="ko-KR" sz="1400" b="1"/>
              <a:t>KoBERT, KoELECTRA</a:t>
            </a:r>
            <a:r>
              <a:rPr kumimoji="1" lang="ko-KR" altLang="en-US" sz="1400"/>
              <a:t>은 대화형 데이터에서 </a:t>
            </a:r>
            <a:r>
              <a:rPr kumimoji="1" lang="ko-KR" altLang="en-US" sz="1400" b="1"/>
              <a:t>높은 탐지율</a:t>
            </a:r>
            <a:r>
              <a:rPr kumimoji="1" lang="ko-KR" altLang="en-US" sz="1400"/>
              <a:t>을 보이지만</a:t>
            </a:r>
            <a:r>
              <a:rPr kumimoji="1" lang="en-US" altLang="ko-KR" sz="1400"/>
              <a:t>,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모델 크기</a:t>
            </a:r>
            <a:r>
              <a:rPr kumimoji="1" lang="en-US" altLang="ko-KR" sz="1400"/>
              <a:t>, </a:t>
            </a:r>
            <a:r>
              <a:rPr kumimoji="1" lang="ko-KR" altLang="en-US" sz="1400"/>
              <a:t>메모리 요구량</a:t>
            </a:r>
            <a:r>
              <a:rPr kumimoji="1" lang="en-US" altLang="ko-KR" sz="1400"/>
              <a:t>, </a:t>
            </a:r>
            <a:r>
              <a:rPr kumimoji="1" lang="ko-KR" altLang="en-US" sz="1400"/>
              <a:t>추론 </a:t>
            </a:r>
            <a:r>
              <a:rPr kumimoji="1" lang="en" altLang="ko-KR" sz="1400"/>
              <a:t>latency </a:t>
            </a:r>
            <a:r>
              <a:rPr kumimoji="1" lang="ko-KR" altLang="en-US" sz="1400"/>
              <a:t>등의 이유로 </a:t>
            </a:r>
            <a:r>
              <a:rPr kumimoji="1" lang="en" altLang="ko-KR" sz="1400" b="1"/>
              <a:t>on-device detection</a:t>
            </a:r>
            <a:r>
              <a:rPr kumimoji="1" lang="ko-KR" altLang="en-US" sz="1400" b="1"/>
              <a:t>에는 부적합</a:t>
            </a:r>
            <a:r>
              <a:rPr kumimoji="1" lang="ko-KR" altLang="en-US" sz="1400"/>
              <a:t>함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특히</a:t>
            </a:r>
            <a:r>
              <a:rPr kumimoji="1" lang="en-US" altLang="ko-KR" sz="1400"/>
              <a:t>, </a:t>
            </a:r>
            <a:r>
              <a:rPr kumimoji="1" lang="ko-KR" altLang="en-US" sz="1400"/>
              <a:t>초 단위 대화가 이어지는 환경에서 </a:t>
            </a:r>
            <a:r>
              <a:rPr kumimoji="1" lang="en" altLang="ko-KR" sz="1400"/>
              <a:t>Transformer </a:t>
            </a:r>
            <a:r>
              <a:rPr kumimoji="1" lang="ko-KR" altLang="en-US" sz="1400"/>
              <a:t>모델의 </a:t>
            </a:r>
            <a:r>
              <a:rPr kumimoji="1" lang="en" altLang="ko-KR" sz="1400"/>
              <a:t>batch processing</a:t>
            </a:r>
            <a:endParaRPr kumimoji="1" lang="ko-KR" altLang="en-US" sz="1400"/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kumimoji="1" lang="en-US" altLang="ko-KR" sz="1400"/>
              <a:t>      </a:t>
            </a:r>
            <a:r>
              <a:rPr kumimoji="1" lang="ko-KR" altLang="en-US" sz="1400"/>
              <a:t>즉각적인 탐지 및 차단 로직 적용에 한계를 초래함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따라서 </a:t>
            </a:r>
            <a:r>
              <a:rPr kumimoji="1" lang="en" altLang="ko-KR" sz="1400"/>
              <a:t>LLM·Transformer </a:t>
            </a:r>
            <a:r>
              <a:rPr kumimoji="1" lang="ko-KR" altLang="en-US" sz="1400"/>
              <a:t>기반 접근은 연구용으로는 효과적이나</a:t>
            </a:r>
            <a:r>
              <a:rPr kumimoji="1" lang="en-US" altLang="ko-KR" sz="1400"/>
              <a:t>,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 b="1"/>
              <a:t>실시간 탐지 및 보안 시스템</a:t>
            </a:r>
            <a:r>
              <a:rPr kumimoji="1" lang="ko-KR" altLang="en-US" sz="1400"/>
              <a:t>에서는 </a:t>
            </a:r>
            <a:r>
              <a:rPr kumimoji="1" lang="ko-KR" altLang="en-US" sz="1400" b="1"/>
              <a:t>경량화 및 지연 최소화</a:t>
            </a:r>
            <a:r>
              <a:rPr kumimoji="1" lang="ko-KR" altLang="en-US" sz="1400"/>
              <a:t>가 필요함을 시사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93C88-1066-C8D8-1CA8-B15C587CEC47}"/>
              </a:ext>
            </a:extLst>
          </p:cNvPr>
          <p:cNvSpPr txBox="1"/>
          <p:nvPr/>
        </p:nvSpPr>
        <p:spPr>
          <a:xfrm>
            <a:off x="968843" y="188896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선행 연구 및 한계점</a:t>
            </a:r>
          </a:p>
        </p:txBody>
      </p:sp>
    </p:spTree>
    <p:extLst>
      <p:ext uri="{BB962C8B-B14F-4D97-AF65-F5344CB8AC3E}">
        <p14:creationId xmlns:p14="http://schemas.microsoft.com/office/powerpoint/2010/main" val="30903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9ECCCA-C6E1-5DB0-BF0D-AF27AFFBD56D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F6E2EA-C582-18CA-B998-F39CB333E79E}"/>
              </a:ext>
            </a:extLst>
          </p:cNvPr>
          <p:cNvSpPr txBox="1"/>
          <p:nvPr/>
        </p:nvSpPr>
        <p:spPr>
          <a:xfrm>
            <a:off x="968843" y="113672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기존 방법론 분석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11B5B5-0879-7890-EAA7-F77F6D2EA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CE5D37-69BB-64E6-4AA5-1D84D114EBA8}"/>
              </a:ext>
            </a:extLst>
          </p:cNvPr>
          <p:cNvSpPr txBox="1"/>
          <p:nvPr/>
        </p:nvSpPr>
        <p:spPr>
          <a:xfrm>
            <a:off x="968843" y="2372264"/>
            <a:ext cx="4560864" cy="88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1400" b="1" dirty="0"/>
              <a:t>모델 선택의 한계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sz="1400" b="1" dirty="0"/>
              <a:t>LSTM </a:t>
            </a:r>
            <a:r>
              <a:rPr kumimoji="1" lang="ko-KR" altLang="en-US" sz="1400" b="1" dirty="0"/>
              <a:t>기반 모델의 맥락 처리 한계 및 적용 사례 부족</a:t>
            </a:r>
            <a:endParaRPr kumimoji="1"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61827" y="3314097"/>
            <a:ext cx="9591087" cy="175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en" altLang="ko-KR" sz="1400"/>
              <a:t>LSTM</a:t>
            </a:r>
            <a:r>
              <a:rPr kumimoji="1" lang="ko-KR" altLang="en-US" sz="1400"/>
              <a:t>을 활용해 순차적 발화 패턴을 고려하려는 시도가 있었으나</a:t>
            </a:r>
            <a:r>
              <a:rPr kumimoji="1" lang="en-US" altLang="ko-KR" sz="1400"/>
              <a:t>,</a:t>
            </a:r>
            <a:r>
              <a:rPr kumimoji="1" lang="ko-KR" altLang="en-US" sz="1400"/>
              <a:t> 대부분 이메일</a:t>
            </a:r>
            <a:r>
              <a:rPr kumimoji="1" lang="en-US" altLang="ko-KR" sz="1400"/>
              <a:t>·</a:t>
            </a:r>
            <a:r>
              <a:rPr kumimoji="1" lang="en" altLang="ko-KR" sz="1400"/>
              <a:t>URL </a:t>
            </a:r>
            <a:r>
              <a:rPr kumimoji="1" lang="ko-KR" altLang="en-US" sz="1400"/>
              <a:t>탐지 등 </a:t>
            </a:r>
            <a:r>
              <a:rPr kumimoji="1" lang="en" altLang="ko-KR" sz="1400"/>
              <a:t>Non-interactive </a:t>
            </a:r>
            <a:r>
              <a:rPr kumimoji="1" lang="ko-KR" altLang="en-US" sz="1400"/>
              <a:t>데이터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 b="1"/>
              <a:t>시계열 정보 처리</a:t>
            </a:r>
            <a:r>
              <a:rPr kumimoji="1" lang="ko-KR" altLang="en-US" sz="1400"/>
              <a:t>를 지원하지만</a:t>
            </a:r>
            <a:r>
              <a:rPr kumimoji="1" lang="en-US" altLang="ko-KR" sz="1400"/>
              <a:t>, </a:t>
            </a:r>
            <a:r>
              <a:rPr kumimoji="1" lang="ko-KR" altLang="en-US" sz="1400"/>
              <a:t>긴 대화 컨텍스트 유지나 실시간 추론 과정에서의 </a:t>
            </a:r>
            <a:r>
              <a:rPr kumimoji="1" lang="en" altLang="ko-KR" sz="1400"/>
              <a:t>state transition </a:t>
            </a:r>
            <a:r>
              <a:rPr kumimoji="1" lang="ko-KR" altLang="en-US" sz="1400"/>
              <a:t>최적화가 충분히 다뤄지지 않음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또한</a:t>
            </a:r>
            <a:r>
              <a:rPr kumimoji="1" lang="en-US" altLang="ko-KR" sz="1400"/>
              <a:t>, </a:t>
            </a:r>
            <a:r>
              <a:rPr kumimoji="1" lang="ko-KR" altLang="en-US" sz="1400" b="1"/>
              <a:t>하이브리드 구조</a:t>
            </a:r>
            <a:r>
              <a:rPr kumimoji="1" lang="en-US" altLang="ko-KR" sz="1400"/>
              <a:t>(</a:t>
            </a:r>
            <a:r>
              <a:rPr kumimoji="1" lang="en" altLang="ko-KR" sz="1400"/>
              <a:t>LSTM-CNN </a:t>
            </a:r>
            <a:r>
              <a:rPr kumimoji="1" lang="ko-KR" altLang="en-US" sz="1400"/>
              <a:t>등</a:t>
            </a:r>
            <a:r>
              <a:rPr kumimoji="1" lang="en-US" altLang="ko-KR" sz="1400"/>
              <a:t>)</a:t>
            </a:r>
            <a:r>
              <a:rPr kumimoji="1" lang="ko-KR" altLang="en-US" sz="1400"/>
              <a:t>로 정확도를 높인 일부 연구도 존재하지만</a:t>
            </a:r>
            <a:r>
              <a:rPr kumimoji="1" lang="en-US" altLang="ko-KR" sz="1400"/>
              <a:t>,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 b="1"/>
              <a:t>모델의 복잡도 증가</a:t>
            </a:r>
            <a:r>
              <a:rPr kumimoji="1" lang="ko-KR" altLang="en-US" sz="1400"/>
              <a:t>로 인해 </a:t>
            </a:r>
            <a:r>
              <a:rPr kumimoji="1" lang="ko-KR" altLang="en-US" sz="1400" b="1"/>
              <a:t>실시간 처리 지연 </a:t>
            </a:r>
            <a:r>
              <a:rPr kumimoji="1" lang="ko-KR" altLang="en-US" sz="1400"/>
              <a:t>및 파라미터 관리 문제가 발생함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FBE9B-6B33-80B7-7FB8-7A642759264B}"/>
              </a:ext>
            </a:extLst>
          </p:cNvPr>
          <p:cNvSpPr txBox="1"/>
          <p:nvPr/>
        </p:nvSpPr>
        <p:spPr>
          <a:xfrm>
            <a:off x="968843" y="188896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선행 연구 및 한계점</a:t>
            </a:r>
          </a:p>
        </p:txBody>
      </p:sp>
    </p:spTree>
    <p:extLst>
      <p:ext uri="{BB962C8B-B14F-4D97-AF65-F5344CB8AC3E}">
        <p14:creationId xmlns:p14="http://schemas.microsoft.com/office/powerpoint/2010/main" val="29522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7ED7EB-8D51-8D75-7350-A6A2533E3292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5050D6-855C-5AEF-6ACB-525744AC2C3D}"/>
              </a:ext>
            </a:extLst>
          </p:cNvPr>
          <p:cNvSpPr txBox="1"/>
          <p:nvPr/>
        </p:nvSpPr>
        <p:spPr>
          <a:xfrm>
            <a:off x="968843" y="113672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기존 방법론 분석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AD9B8F-C8F4-6774-7225-E2556984D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1BDC96-37A7-58E1-5C53-641B58BE5D28}"/>
              </a:ext>
            </a:extLst>
          </p:cNvPr>
          <p:cNvSpPr txBox="1"/>
          <p:nvPr/>
        </p:nvSpPr>
        <p:spPr>
          <a:xfrm>
            <a:off x="968843" y="2372264"/>
            <a:ext cx="2666114" cy="88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kumimoji="1" lang="ko-KR" altLang="en-US" sz="1400" b="1" dirty="0"/>
              <a:t>실시간 차단 기술의 한계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윤리적</a:t>
            </a:r>
            <a:r>
              <a:rPr kumimoji="1" lang="en-US" altLang="ko-KR" sz="1400" b="1" dirty="0"/>
              <a:t>,</a:t>
            </a:r>
            <a:r>
              <a:rPr kumimoji="1" lang="ko-KR" altLang="en-US" sz="1400" b="1" dirty="0"/>
              <a:t> 법적 규제 리스크</a:t>
            </a:r>
            <a:endParaRPr kumimoji="1"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61827" y="3314097"/>
            <a:ext cx="8140370" cy="175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기존 연구는 </a:t>
            </a:r>
            <a:r>
              <a:rPr kumimoji="1" lang="en" altLang="ko-KR" sz="1400" b="1"/>
              <a:t>GPU </a:t>
            </a:r>
            <a:r>
              <a:rPr kumimoji="1" lang="ko-KR" altLang="en-US" sz="1400" b="1"/>
              <a:t>서버로 음성을 전송해 판단을 수행하는 구조</a:t>
            </a:r>
            <a:r>
              <a:rPr kumimoji="1" lang="ko-KR" altLang="en-US" sz="1400"/>
              <a:t>이므로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 b="1"/>
              <a:t>개인정보가 포함된 통화 내용</a:t>
            </a:r>
            <a:r>
              <a:rPr kumimoji="1" lang="ko-KR" altLang="en-US" sz="1400"/>
              <a:t>이 외부 서버로 이동하는 과정에서 </a:t>
            </a:r>
            <a:r>
              <a:rPr kumimoji="1" lang="ko-KR" altLang="en-US" sz="1400" b="1"/>
              <a:t>윤리적</a:t>
            </a:r>
            <a:r>
              <a:rPr kumimoji="1" lang="en-US" altLang="ko-KR" sz="1400" b="1"/>
              <a:t>·</a:t>
            </a:r>
            <a:r>
              <a:rPr kumimoji="1" lang="ko-KR" altLang="en-US" sz="1400" b="1"/>
              <a:t>법적 규제 리스크가 존재</a:t>
            </a:r>
            <a:r>
              <a:rPr kumimoji="1" lang="ko-KR" altLang="en-US" sz="1400"/>
              <a:t>함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특히 음성 데이터는 텍스트보다 민감도가 높아</a:t>
            </a:r>
            <a:r>
              <a:rPr kumimoji="1" lang="en-US" altLang="ko-KR" sz="1400"/>
              <a:t>, </a:t>
            </a:r>
            <a:r>
              <a:rPr kumimoji="1" lang="en" altLang="ko-KR" sz="1400"/>
              <a:t>GDPR </a:t>
            </a:r>
            <a:r>
              <a:rPr kumimoji="1" lang="ko-KR" altLang="en-US" sz="1400"/>
              <a:t>및 </a:t>
            </a:r>
            <a:r>
              <a:rPr kumimoji="1" lang="ko-KR" altLang="en-US" sz="1400" b="1"/>
              <a:t>개인정보보호법상의 처리 제한</a:t>
            </a:r>
            <a:r>
              <a:rPr kumimoji="1" lang="ko-KR" altLang="en-US" sz="1400"/>
              <a:t>에 부딪힐 가능성이 큼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추가로</a:t>
            </a:r>
            <a:r>
              <a:rPr kumimoji="1" lang="en-US" altLang="ko-KR" sz="1400"/>
              <a:t>,</a:t>
            </a:r>
            <a:r>
              <a:rPr kumimoji="1" lang="ko-KR" altLang="en-US" sz="1400"/>
              <a:t> 디바이스 </a:t>
            </a:r>
            <a:r>
              <a:rPr kumimoji="1" lang="en-US" altLang="ko-KR" sz="1400"/>
              <a:t>-</a:t>
            </a:r>
            <a:r>
              <a:rPr kumimoji="1" lang="ko-KR" altLang="en-US" sz="1400"/>
              <a:t> 서버 간 </a:t>
            </a:r>
            <a:r>
              <a:rPr kumimoji="1" lang="ko-KR" altLang="en-US" sz="1400" b="1"/>
              <a:t>데이터 전송 시 </a:t>
            </a:r>
            <a:r>
              <a:rPr lang="en-US" altLang="ko-KR" sz="1400"/>
              <a:t>TLS </a:t>
            </a:r>
            <a:r>
              <a:rPr lang="ko-KR" altLang="ko-KR" sz="1400"/>
              <a:t>암호화 사용에도 불구하고 </a:t>
            </a:r>
            <a:r>
              <a:rPr lang="ko-KR" altLang="ko-KR" sz="1400" b="1"/>
              <a:t>서버 해킹이나 내부자 공격에 취약</a:t>
            </a:r>
            <a:r>
              <a:rPr lang="ko-KR" altLang="ko-KR" sz="1100" b="1"/>
              <a:t> </a:t>
            </a:r>
            <a:endParaRPr kumimoji="1" lang="ko-KR" altLang="en-US" sz="1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2FF7-A01E-B5C1-A0FD-75C0EE26597D}"/>
              </a:ext>
            </a:extLst>
          </p:cNvPr>
          <p:cNvSpPr txBox="1"/>
          <p:nvPr/>
        </p:nvSpPr>
        <p:spPr>
          <a:xfrm>
            <a:off x="968843" y="188896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선행 연구 및 한계점</a:t>
            </a:r>
          </a:p>
        </p:txBody>
      </p:sp>
    </p:spTree>
    <p:extLst>
      <p:ext uri="{BB962C8B-B14F-4D97-AF65-F5344CB8AC3E}">
        <p14:creationId xmlns:p14="http://schemas.microsoft.com/office/powerpoint/2010/main" val="20350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C0FE7E-1B71-05D7-FD8D-76E92295E68B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09F146-53DC-03A5-FE61-9E18DC28980A}"/>
              </a:ext>
            </a:extLst>
          </p:cNvPr>
          <p:cNvSpPr txBox="1"/>
          <p:nvPr/>
        </p:nvSpPr>
        <p:spPr>
          <a:xfrm>
            <a:off x="968843" y="113672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기존 방법론 분석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4CD3BB-2201-6F5C-CBA8-CCFA140E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1BA42C-EBA9-1D8E-6A64-AE1CD0726F19}"/>
              </a:ext>
            </a:extLst>
          </p:cNvPr>
          <p:cNvSpPr txBox="1"/>
          <p:nvPr/>
        </p:nvSpPr>
        <p:spPr>
          <a:xfrm>
            <a:off x="968843" y="2372264"/>
            <a:ext cx="2874505" cy="88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kumimoji="1" lang="ko-KR" altLang="en-US" sz="1400" b="1" dirty="0"/>
              <a:t>언어 의존적 </a:t>
            </a:r>
            <a:r>
              <a:rPr kumimoji="1" lang="ko-KR" altLang="en-US" sz="1400" b="1" dirty="0" err="1"/>
              <a:t>딥보이스</a:t>
            </a:r>
            <a:r>
              <a:rPr kumimoji="1" lang="ko-KR" altLang="en-US" sz="1400" b="1" dirty="0"/>
              <a:t> 모델의 한계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한국어 음성 </a:t>
            </a:r>
            <a:r>
              <a:rPr kumimoji="1" lang="ko-KR" altLang="en-US" sz="1400" b="1" dirty="0" err="1"/>
              <a:t>실환경</a:t>
            </a:r>
            <a:r>
              <a:rPr kumimoji="1" lang="ko-KR" altLang="en-US" sz="1400" b="1" dirty="0"/>
              <a:t> 테스트</a:t>
            </a:r>
            <a:endParaRPr kumimoji="1"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61827" y="3314097"/>
            <a:ext cx="9575057" cy="17516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en" altLang="ko-KR" sz="1400"/>
              <a:t>ASVspo</a:t>
            </a:r>
            <a:r>
              <a:rPr kumimoji="1" lang="en-US" altLang="ko-KR" sz="1400"/>
              <a:t>o</a:t>
            </a:r>
            <a:r>
              <a:rPr kumimoji="1" lang="en" altLang="ko-KR" sz="1400"/>
              <a:t>f </a:t>
            </a:r>
            <a:r>
              <a:rPr kumimoji="1" lang="ko-KR" altLang="en-US" sz="1400"/>
              <a:t>기반 </a:t>
            </a:r>
            <a:r>
              <a:rPr kumimoji="1" lang="ko-KR" altLang="en-US" sz="1400" b="1"/>
              <a:t>딥보이스 모델</a:t>
            </a:r>
            <a:r>
              <a:rPr kumimoji="1" lang="ko-KR" altLang="en-US" sz="1400"/>
              <a:t>은 </a:t>
            </a:r>
            <a:r>
              <a:rPr kumimoji="1" lang="ko-KR" altLang="en-US" sz="1400" b="1"/>
              <a:t>영어 중심으로 학습</a:t>
            </a:r>
            <a:r>
              <a:rPr kumimoji="1" lang="en-US" altLang="ko-KR" sz="1400"/>
              <a:t>,</a:t>
            </a:r>
            <a:r>
              <a:rPr kumimoji="1" lang="ko-KR" altLang="en-US" sz="1400"/>
              <a:t> </a:t>
            </a:r>
            <a:r>
              <a:rPr kumimoji="1" lang="ko-KR" altLang="en-US" sz="1400" b="1"/>
              <a:t>한국어 음성 환경</a:t>
            </a:r>
            <a:r>
              <a:rPr kumimoji="1" lang="ko-KR" altLang="en-US" sz="1400"/>
              <a:t>에서는 </a:t>
            </a:r>
            <a:r>
              <a:rPr kumimoji="1" lang="ko-KR" altLang="en-US" sz="1400" b="1"/>
              <a:t>발성</a:t>
            </a:r>
            <a:r>
              <a:rPr kumimoji="1" lang="en-US" altLang="ko-KR" sz="1400" b="1"/>
              <a:t>·</a:t>
            </a:r>
            <a:r>
              <a:rPr kumimoji="1" lang="ko-KR" altLang="en-US" sz="1400" b="1"/>
              <a:t>음운 구조 차이</a:t>
            </a:r>
            <a:r>
              <a:rPr kumimoji="1" lang="ko-KR" altLang="en-US" sz="1400"/>
              <a:t>로 인해 탐지 성능이 급격히 저하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한국어 발화 특유의 음절 구조</a:t>
            </a:r>
            <a:r>
              <a:rPr kumimoji="1" lang="en-US" altLang="ko-KR" sz="1400"/>
              <a:t>, </a:t>
            </a:r>
            <a:r>
              <a:rPr kumimoji="1" lang="ko-KR" altLang="en-US" sz="1400"/>
              <a:t>호흡 리듬</a:t>
            </a:r>
            <a:r>
              <a:rPr kumimoji="1" lang="en-US" altLang="ko-KR" sz="1400"/>
              <a:t>, </a:t>
            </a:r>
            <a:r>
              <a:rPr kumimoji="1" lang="ko-KR" altLang="en-US" sz="1400"/>
              <a:t>억양 패턴 등은 영어 학습 기반 모델이 오탐 혹은 미탐을 일으키는 주요 원인으로 작용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동시에 </a:t>
            </a:r>
            <a:r>
              <a:rPr kumimoji="1" lang="ko-KR" altLang="en-US" sz="1400" b="1"/>
              <a:t>한국어 기반 스푸핑 라벨 데이터셋의 부재</a:t>
            </a:r>
            <a:r>
              <a:rPr kumimoji="1" lang="ko-KR" altLang="en-US" sz="1400"/>
              <a:t>로 인해</a:t>
            </a:r>
            <a:r>
              <a:rPr kumimoji="1" lang="en-US" altLang="ko-KR" sz="1400"/>
              <a:t>, </a:t>
            </a:r>
            <a:r>
              <a:rPr kumimoji="1" lang="ko-KR" altLang="en-US" sz="1400" b="1"/>
              <a:t>모델의 도메인 적응 </a:t>
            </a:r>
            <a:r>
              <a:rPr kumimoji="1" lang="ko-KR" altLang="en-US" sz="1400"/>
              <a:t>및</a:t>
            </a:r>
            <a:r>
              <a:rPr kumimoji="1" lang="ko-KR" altLang="en-US" sz="1400" b="1"/>
              <a:t> 교차언어 검증</a:t>
            </a:r>
            <a:r>
              <a:rPr kumimoji="1" lang="ko-KR" altLang="en-US" sz="1400"/>
              <a:t>이 이루어지기 어려움</a:t>
            </a:r>
            <a:r>
              <a:rPr kumimoji="1" lang="en-US" altLang="ko-KR" sz="1400"/>
              <a:t>.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즉</a:t>
            </a:r>
            <a:r>
              <a:rPr kumimoji="1" lang="en-US" altLang="ko-KR" sz="1400"/>
              <a:t>, </a:t>
            </a:r>
            <a:r>
              <a:rPr kumimoji="1" lang="ko-KR" altLang="en-US" sz="1400" b="1"/>
              <a:t>실환경 한국어 음성 검증</a:t>
            </a:r>
            <a:r>
              <a:rPr kumimoji="1" lang="ko-KR" altLang="en-US" sz="1400"/>
              <a:t>이 필수적임에도</a:t>
            </a:r>
            <a:r>
              <a:rPr kumimoji="1" lang="en-US" altLang="ko-KR" sz="1400"/>
              <a:t>, </a:t>
            </a:r>
            <a:r>
              <a:rPr kumimoji="1" lang="ko-KR" altLang="en-US" sz="1400"/>
              <a:t>이를 체계적으로 수행할 수 </a:t>
            </a:r>
            <a:r>
              <a:rPr kumimoji="1" lang="ko-KR" altLang="en-US" sz="1400" b="1"/>
              <a:t>있는 데이터 리소스가 현재 부재</a:t>
            </a:r>
            <a:r>
              <a:rPr kumimoji="1" lang="ko-KR" altLang="en-US" sz="1400"/>
              <a:t>함</a:t>
            </a:r>
            <a:r>
              <a:rPr kumimoji="1" lang="en-US" altLang="ko-KR" sz="1400"/>
              <a:t>.</a:t>
            </a:r>
            <a:endParaRPr kumimoji="1" lang="ko-KR" altLang="en-US" sz="1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D61B9-8BF3-D111-297B-7CCDC8F837ED}"/>
              </a:ext>
            </a:extLst>
          </p:cNvPr>
          <p:cNvSpPr txBox="1"/>
          <p:nvPr/>
        </p:nvSpPr>
        <p:spPr>
          <a:xfrm>
            <a:off x="968843" y="188896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선행 연구 및 한계점</a:t>
            </a:r>
          </a:p>
        </p:txBody>
      </p:sp>
    </p:spTree>
    <p:extLst>
      <p:ext uri="{BB962C8B-B14F-4D97-AF65-F5344CB8AC3E}">
        <p14:creationId xmlns:p14="http://schemas.microsoft.com/office/powerpoint/2010/main" val="132319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EB7D9E-8837-B462-A81B-75CE06074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6E3E0DF-D1BD-8637-6481-8C0AE884FBB3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17BC49-01B0-3838-BCF0-F72FF7ADD296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AEF02-37C8-2DFB-E8DD-50A2AFD3EA3E}"/>
              </a:ext>
            </a:extLst>
          </p:cNvPr>
          <p:cNvSpPr txBox="1"/>
          <p:nvPr/>
        </p:nvSpPr>
        <p:spPr>
          <a:xfrm>
            <a:off x="1735326" y="2805317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해결 방향 및 설계</a:t>
            </a:r>
          </a:p>
        </p:txBody>
      </p:sp>
    </p:spTree>
    <p:extLst>
      <p:ext uri="{BB962C8B-B14F-4D97-AF65-F5344CB8AC3E}">
        <p14:creationId xmlns:p14="http://schemas.microsoft.com/office/powerpoint/2010/main" val="326221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CC96C2E-9088-EC17-ACBA-1D81960AFE58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4E6577-35A3-14A5-00D9-9210C3650BBF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074DE7-E30C-9262-B582-B8AA5A37D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843" y="2372264"/>
            <a:ext cx="9062096" cy="2613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ko-KR" altLang="en-US" sz="1400" b="1" dirty="0"/>
              <a:t>필요성 및 목적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b="1" dirty="0"/>
              <a:t>딥 보이스 기술</a:t>
            </a:r>
            <a:r>
              <a:rPr kumimoji="1" lang="ko-KR" altLang="en-US" sz="1400" dirty="0"/>
              <a:t>을 이용한 </a:t>
            </a:r>
            <a:r>
              <a:rPr kumimoji="1" lang="ko-KR" altLang="en-US" sz="1400" b="1" dirty="0"/>
              <a:t>지인 및 상사 사칭</a:t>
            </a:r>
            <a:r>
              <a:rPr kumimoji="1" lang="ko-KR" altLang="en-US" sz="1400" dirty="0"/>
              <a:t> 보이스피싱 사례 급증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목소리 위조 ➡ 그 자체로 강력한 공격 수단</a:t>
            </a:r>
          </a:p>
          <a:p>
            <a:pPr lvl="1">
              <a:lnSpc>
                <a:spcPct val="200000"/>
              </a:lnSpc>
              <a:defRPr/>
            </a:pP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통화의 음성 신호에서 합성</a:t>
            </a:r>
            <a:r>
              <a:rPr kumimoji="1" lang="en" altLang="ko-KR" sz="1400" dirty="0"/>
              <a:t>·</a:t>
            </a:r>
            <a:r>
              <a:rPr kumimoji="1" lang="ko-KR" altLang="en-US" sz="1400" dirty="0"/>
              <a:t>변조 음성 여부를 판별하여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텍스트 기반 맥락 판단과 병렬로 작동하며 </a:t>
            </a:r>
            <a:r>
              <a:rPr kumimoji="1" lang="ko-KR" altLang="en-US" sz="1400" b="1" dirty="0"/>
              <a:t>화자 신뢰도</a:t>
            </a:r>
            <a:r>
              <a:rPr kumimoji="1" lang="ko-KR" altLang="en-US" sz="1400" dirty="0"/>
              <a:t>를 제공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실시간 탐지 파이프라인 내에서 화자 신뢰도가 낮아지면 </a:t>
            </a:r>
            <a:r>
              <a:rPr kumimoji="1" lang="ko-KR" altLang="en-US" sz="1400" b="1" dirty="0"/>
              <a:t>경보</a:t>
            </a:r>
            <a:r>
              <a:rPr kumimoji="1" lang="en-US" altLang="ko-KR" sz="1400" b="1" dirty="0"/>
              <a:t>·</a:t>
            </a:r>
            <a:r>
              <a:rPr kumimoji="1" lang="ko-KR" altLang="en-US" sz="1400" b="1" dirty="0"/>
              <a:t>차단 판단을 보조</a:t>
            </a:r>
            <a:r>
              <a:rPr kumimoji="1" lang="ko-KR" altLang="en-US" sz="1400" dirty="0"/>
              <a:t>하도록 설계</a:t>
            </a:r>
            <a:endParaRPr kumimoji="1"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BF2E7-46D5-4F8F-C1BE-3B52F17E08B5}"/>
              </a:ext>
            </a:extLst>
          </p:cNvPr>
          <p:cNvSpPr txBox="1"/>
          <p:nvPr/>
        </p:nvSpPr>
        <p:spPr>
          <a:xfrm>
            <a:off x="968843" y="188896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딥보이스</a:t>
            </a:r>
            <a:r>
              <a:rPr kumimoji="1" lang="ko-KR" altLang="en-US" dirty="0"/>
              <a:t> 탐지 모듈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A1426-A92E-E0EF-7073-29B9EBE427FF}"/>
              </a:ext>
            </a:extLst>
          </p:cNvPr>
          <p:cNvSpPr txBox="1"/>
          <p:nvPr/>
        </p:nvSpPr>
        <p:spPr>
          <a:xfrm>
            <a:off x="3029664" y="1981294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담당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변지혜</a:t>
            </a:r>
          </a:p>
        </p:txBody>
      </p:sp>
    </p:spTree>
    <p:extLst>
      <p:ext uri="{BB962C8B-B14F-4D97-AF65-F5344CB8AC3E}">
        <p14:creationId xmlns:p14="http://schemas.microsoft.com/office/powerpoint/2010/main" val="34023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3BA4E2-23D0-1D18-D9EF-EBBB3CE03C09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7A11AE-6960-E066-C797-09CBD78EFF2C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467528-52AE-2083-C6CB-E8AA0EE3B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843" y="2372264"/>
            <a:ext cx="8174033" cy="43370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 startAt="2"/>
              <a:defRPr/>
            </a:pPr>
            <a:r>
              <a:rPr kumimoji="1" lang="ko-KR" altLang="en-US" sz="1400" b="1" dirty="0"/>
              <a:t>모델 후보</a:t>
            </a:r>
          </a:p>
          <a:p>
            <a:pPr marL="742950" lvl="1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en-US" altLang="ko-KR" sz="1400" dirty="0" err="1"/>
              <a:t>ASVspoof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챌린지용으로 공개된 다양한 오픈소스 모델 존재</a:t>
            </a:r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en-US" altLang="ko-KR" sz="1400" dirty="0"/>
              <a:t>AASIST </a:t>
            </a:r>
          </a:p>
          <a:p>
            <a:pPr marL="1657350" lvl="3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합성 음성 탐지 작업 특화된 </a:t>
            </a:r>
            <a:r>
              <a:rPr kumimoji="1" lang="en-US" altLang="ko-KR" sz="1400" dirty="0"/>
              <a:t>End-to-End Model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→</a:t>
            </a:r>
            <a:r>
              <a:rPr kumimoji="1" lang="ko-KR" altLang="en-US" sz="1400" dirty="0"/>
              <a:t> </a:t>
            </a:r>
            <a:r>
              <a:rPr kumimoji="1" lang="ko-KR" altLang="en-US" sz="1400" b="1" dirty="0"/>
              <a:t>관련 부문 </a:t>
            </a:r>
            <a:r>
              <a:rPr kumimoji="1" lang="en-US" altLang="ko-KR" sz="1400" b="1" dirty="0"/>
              <a:t>SOTA</a:t>
            </a:r>
          </a:p>
          <a:p>
            <a:pPr marL="1657350" lvl="3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음성의 위상 정보나 미세 노이즈 등 일반 모델이 놓칠 수 있는 </a:t>
            </a:r>
            <a:r>
              <a:rPr kumimoji="1" lang="ko-KR" altLang="en-US" sz="1400" b="1" dirty="0"/>
              <a:t>위조 증거 포착</a:t>
            </a:r>
            <a:r>
              <a:rPr kumimoji="1" lang="ko-KR" altLang="en-US" sz="1400" dirty="0"/>
              <a:t>에 고도로 특화</a:t>
            </a:r>
          </a:p>
          <a:p>
            <a:pPr marL="1657350" lvl="3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b="1" dirty="0"/>
              <a:t>경량화</a:t>
            </a:r>
            <a:r>
              <a:rPr kumimoji="1" lang="ko-KR" altLang="en-US" sz="1400" dirty="0"/>
              <a:t>에 유리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온디바이스</a:t>
            </a:r>
            <a:r>
              <a:rPr kumimoji="1" lang="ko-KR" altLang="en-US" sz="1400" dirty="0"/>
              <a:t> 모델로 적합</a:t>
            </a:r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en-US" altLang="ko-KR" sz="1400" dirty="0"/>
              <a:t>Wav2vec2</a:t>
            </a:r>
          </a:p>
          <a:p>
            <a:pPr marL="1657350" lvl="3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강력한 음성 특징 </a:t>
            </a:r>
            <a:r>
              <a:rPr kumimoji="1" lang="ko-KR" altLang="en-US" sz="1400" dirty="0" err="1"/>
              <a:t>추출기</a:t>
            </a:r>
            <a:r>
              <a:rPr kumimoji="1" lang="ko-KR" altLang="en-US" sz="1400" dirty="0"/>
              <a:t> 역할을 하는 </a:t>
            </a:r>
            <a:r>
              <a:rPr kumimoji="1" lang="ko-KR" altLang="en-US" sz="1400" b="1" dirty="0"/>
              <a:t>초거대 </a:t>
            </a:r>
            <a:r>
              <a:rPr kumimoji="1" lang="en-US" altLang="ko-KR" sz="1400" b="1" dirty="0"/>
              <a:t>Foundation Model</a:t>
            </a:r>
          </a:p>
          <a:p>
            <a:pPr marL="1657350" lvl="3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en-US" altLang="ko-KR" sz="1400" dirty="0"/>
              <a:t>Wav2Vec2 </a:t>
            </a:r>
            <a:r>
              <a:rPr kumimoji="1" lang="ko-KR" altLang="en-US" sz="1400" dirty="0"/>
              <a:t>기반으로 합성 음성 탐지 작업을 </a:t>
            </a:r>
            <a:r>
              <a:rPr kumimoji="1" lang="ko-KR" altLang="en-US" sz="1400" dirty="0" err="1"/>
              <a:t>파인튜닝한</a:t>
            </a:r>
            <a:r>
              <a:rPr kumimoji="1" lang="ko-KR" altLang="en-US" sz="1400" dirty="0"/>
              <a:t> </a:t>
            </a:r>
            <a:r>
              <a:rPr kumimoji="1" lang="en-US" altLang="ko-KR" sz="1400" b="1" dirty="0" err="1"/>
              <a:t>mo-thecreator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모델</a:t>
            </a:r>
          </a:p>
          <a:p>
            <a:pPr marL="1657350" lvl="3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다양한 변종 가짜 음성을 구분해 내는 데 더 범용적이고 강건하게 작동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F400F-A81F-3791-0D89-D8A3259D82AE}"/>
              </a:ext>
            </a:extLst>
          </p:cNvPr>
          <p:cNvSpPr txBox="1"/>
          <p:nvPr/>
        </p:nvSpPr>
        <p:spPr>
          <a:xfrm>
            <a:off x="968843" y="188896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딥보이스</a:t>
            </a:r>
            <a:r>
              <a:rPr kumimoji="1" lang="ko-KR" altLang="en-US" dirty="0"/>
              <a:t> 탐지 모듈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7351-CBCF-11C4-D73E-4B6FCDACDCB3}"/>
              </a:ext>
            </a:extLst>
          </p:cNvPr>
          <p:cNvSpPr txBox="1"/>
          <p:nvPr/>
        </p:nvSpPr>
        <p:spPr>
          <a:xfrm>
            <a:off x="3029664" y="1981294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담당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변지혜</a:t>
            </a:r>
          </a:p>
        </p:txBody>
      </p:sp>
    </p:spTree>
    <p:extLst>
      <p:ext uri="{BB962C8B-B14F-4D97-AF65-F5344CB8AC3E}">
        <p14:creationId xmlns:p14="http://schemas.microsoft.com/office/powerpoint/2010/main" val="119532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0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INTRO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B0EE31-1BDE-387A-38DF-0F0A08C46A7D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DCF500-4AAF-CF98-54E2-0B9F7BB8C37D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BFF8A7-6E3E-BEA9-B4F5-79BBCDBF7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843" y="2372264"/>
            <a:ext cx="7858241" cy="47679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 startAt="3"/>
              <a:defRPr/>
            </a:pPr>
            <a:r>
              <a:rPr kumimoji="1" lang="ko-KR" altLang="en-US" sz="1400" b="1" dirty="0"/>
              <a:t>사용 모델 및 검증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ko-KR" altLang="en-US" sz="1400" dirty="0"/>
              <a:t>사용 모델</a:t>
            </a:r>
          </a:p>
          <a:p>
            <a:pPr marL="1257300" lvl="2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en-US" altLang="ko-KR" sz="1400" dirty="0"/>
              <a:t>Mo-</a:t>
            </a:r>
            <a:r>
              <a:rPr kumimoji="1" lang="en-US" altLang="ko-KR" sz="1400" dirty="0" err="1"/>
              <a:t>thecreator</a:t>
            </a:r>
            <a:r>
              <a:rPr kumimoji="1" lang="en-US" altLang="ko-KR" sz="1400" dirty="0"/>
              <a:t>/Deepfake-audio-detection</a:t>
            </a:r>
          </a:p>
          <a:p>
            <a:pPr marL="1257300" lvl="2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en-US" altLang="ko-KR" sz="1400" dirty="0"/>
              <a:t>Facebook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Wav2vec2 </a:t>
            </a:r>
            <a:r>
              <a:rPr kumimoji="1" lang="ko-KR" altLang="en-US" sz="1400" dirty="0"/>
              <a:t>을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기반으로 </a:t>
            </a:r>
            <a:r>
              <a:rPr kumimoji="1" lang="en-US" altLang="ko-KR" sz="1400" dirty="0"/>
              <a:t>fine-tuning </a:t>
            </a:r>
            <a:r>
              <a:rPr kumimoji="1" lang="ko-KR" altLang="en-US" sz="1400" dirty="0"/>
              <a:t>된 모델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ko-KR" altLang="en-US" sz="1400" dirty="0"/>
              <a:t>평가 데이터</a:t>
            </a:r>
          </a:p>
          <a:p>
            <a:pPr marL="1200150" lvl="2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b="1" dirty="0"/>
              <a:t>한국어 </a:t>
            </a:r>
            <a:r>
              <a:rPr kumimoji="1" lang="ko-KR" altLang="en-US" sz="1400" b="1" dirty="0" err="1"/>
              <a:t>실환경</a:t>
            </a:r>
            <a:r>
              <a:rPr kumimoji="1" lang="ko-KR" altLang="en-US" sz="1400" b="1" dirty="0"/>
              <a:t> 검증</a:t>
            </a:r>
            <a:r>
              <a:rPr kumimoji="1" lang="ko-KR" altLang="en-US" sz="1400" dirty="0"/>
              <a:t> 필요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ko-KR" altLang="en-US" sz="1400" dirty="0"/>
              <a:t>검증 설계</a:t>
            </a:r>
          </a:p>
          <a:p>
            <a:pPr marL="1200150" lvl="2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학습 완료된 모델을 바탕으로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한국어 실제 음성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bonafide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과 외부 합성 음성</a:t>
            </a:r>
            <a:r>
              <a:rPr kumimoji="1" lang="en-US" altLang="ko-KR" sz="1400" dirty="0"/>
              <a:t>(spoof)</a:t>
            </a:r>
            <a:r>
              <a:rPr kumimoji="1" lang="ko-KR" altLang="en-US" sz="1400" dirty="0"/>
              <a:t>에 대해 </a:t>
            </a:r>
          </a:p>
          <a:p>
            <a:pPr marL="914400" lvl="2" indent="0">
              <a:lnSpc>
                <a:spcPct val="200000"/>
              </a:lnSpc>
              <a:buFont typeface="Arial"/>
              <a:buNone/>
              <a:defRPr/>
            </a:pPr>
            <a:r>
              <a:rPr kumimoji="1" lang="ko-KR" altLang="en-US" sz="1400" b="1" dirty="0"/>
              <a:t>      교차 검증</a:t>
            </a:r>
            <a:r>
              <a:rPr kumimoji="1" lang="ko-KR" altLang="en-US" sz="1400" dirty="0"/>
              <a:t>을 수행하여 모델의 언어</a:t>
            </a:r>
            <a:r>
              <a:rPr kumimoji="1" lang="en-US" altLang="ko-KR" sz="1400" dirty="0"/>
              <a:t>·</a:t>
            </a:r>
            <a:r>
              <a:rPr kumimoji="1" lang="ko-KR" altLang="en-US" sz="1400" dirty="0"/>
              <a:t>도메인 일반화성을 평가</a:t>
            </a:r>
            <a:r>
              <a:rPr kumimoji="1" lang="en-US" altLang="ko-KR" sz="1400" dirty="0"/>
              <a:t>.</a:t>
            </a:r>
          </a:p>
          <a:p>
            <a:pPr lvl="2">
              <a:lnSpc>
                <a:spcPct val="200000"/>
              </a:lnSpc>
              <a:defRPr/>
            </a:pPr>
            <a:endParaRPr kumimoji="1" lang="en-US" altLang="ko-KR" sz="1400" dirty="0"/>
          </a:p>
          <a:p>
            <a:pPr marL="1200150" lvl="2" indent="-285750">
              <a:lnSpc>
                <a:spcPct val="200000"/>
              </a:lnSpc>
              <a:buFont typeface="Arial"/>
              <a:buChar char="•"/>
              <a:defRPr/>
            </a:pP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38274-0B96-7959-C213-0CE275BCB47F}"/>
              </a:ext>
            </a:extLst>
          </p:cNvPr>
          <p:cNvSpPr txBox="1"/>
          <p:nvPr/>
        </p:nvSpPr>
        <p:spPr>
          <a:xfrm>
            <a:off x="968843" y="188896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딥보이스</a:t>
            </a:r>
            <a:r>
              <a:rPr kumimoji="1" lang="ko-KR" altLang="en-US" dirty="0"/>
              <a:t> 탐지 모듈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30310-5CDD-4966-AC64-BF7126DF9548}"/>
              </a:ext>
            </a:extLst>
          </p:cNvPr>
          <p:cNvSpPr txBox="1"/>
          <p:nvPr/>
        </p:nvSpPr>
        <p:spPr>
          <a:xfrm>
            <a:off x="3029664" y="1981294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담당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변지혜</a:t>
            </a:r>
          </a:p>
        </p:txBody>
      </p:sp>
    </p:spTree>
    <p:extLst>
      <p:ext uri="{BB962C8B-B14F-4D97-AF65-F5344CB8AC3E}">
        <p14:creationId xmlns:p14="http://schemas.microsoft.com/office/powerpoint/2010/main" val="82040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1C2B22-70E3-590A-148B-2AE15ACB7DAB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F203FA-1258-ADEB-779D-C3DED8DD4BCB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4D4134-822B-13FA-233D-4B84396E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7A762-22F1-7E7F-FEA1-E2C3864DE697}"/>
              </a:ext>
            </a:extLst>
          </p:cNvPr>
          <p:cNvSpPr txBox="1"/>
          <p:nvPr/>
        </p:nvSpPr>
        <p:spPr>
          <a:xfrm>
            <a:off x="968843" y="2372264"/>
            <a:ext cx="8024954" cy="218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목적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실시간성</a:t>
            </a:r>
            <a:r>
              <a:rPr kumimoji="1" lang="ko-KR" altLang="en-US" sz="1400" dirty="0"/>
              <a:t>과 </a:t>
            </a:r>
            <a:r>
              <a:rPr kumimoji="1" lang="ko-KR" altLang="en-US" sz="1400" b="1" dirty="0"/>
              <a:t>맥락 이해</a:t>
            </a:r>
            <a:r>
              <a:rPr kumimoji="1" lang="ko-KR" altLang="en-US" sz="1400" dirty="0"/>
              <a:t>를 동시에 만족하는 </a:t>
            </a:r>
            <a:r>
              <a:rPr kumimoji="1" lang="ko-KR" altLang="en-US" sz="1400" b="1" dirty="0"/>
              <a:t>보이스피싱 맥락 검증 모듈</a:t>
            </a:r>
            <a:r>
              <a:rPr kumimoji="1" lang="ko-KR" altLang="en-US" sz="1400" dirty="0"/>
              <a:t>을 구축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점진적 추론</a:t>
            </a:r>
            <a:r>
              <a:rPr kumimoji="1" lang="en-US" altLang="ko-KR" sz="1400" dirty="0"/>
              <a:t>(</a:t>
            </a:r>
            <a:r>
              <a:rPr kumimoji="1" lang="en" altLang="ko-KR" sz="1400" dirty="0"/>
              <a:t>Incremental Inference) </a:t>
            </a:r>
            <a:r>
              <a:rPr kumimoji="1" lang="ko-KR" altLang="en-US" sz="1400" dirty="0"/>
              <a:t>구조를 채택하여 대화가 진행되는 동안 </a:t>
            </a:r>
            <a:r>
              <a:rPr kumimoji="1" lang="ko-KR" altLang="en-US" sz="1400" b="1" dirty="0"/>
              <a:t>누적 판단</a:t>
            </a:r>
            <a:r>
              <a:rPr kumimoji="1" lang="ko-KR" altLang="en-US" sz="1400" dirty="0"/>
              <a:t>을 수행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경량화</a:t>
            </a:r>
            <a:r>
              <a:rPr kumimoji="1" lang="ko-KR" altLang="en-US" sz="1400" dirty="0"/>
              <a:t>를 핵심 설계 원칙으로 삼아</a:t>
            </a:r>
            <a:r>
              <a:rPr kumimoji="1" lang="en-US" altLang="ko-KR" sz="1400" dirty="0"/>
              <a:t>, </a:t>
            </a:r>
            <a:r>
              <a:rPr kumimoji="1" lang="ko-KR" altLang="en-US" sz="1400" b="1" dirty="0" err="1"/>
              <a:t>온디바이스</a:t>
            </a:r>
            <a:r>
              <a:rPr kumimoji="1" lang="ko-KR" altLang="en-US" sz="1400" b="1" dirty="0"/>
              <a:t> 실시간 추론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지연 최소화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메모리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전력 제한 대응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목표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개인정보 처리자의 업무 도메인</a:t>
            </a:r>
            <a:r>
              <a:rPr kumimoji="1" lang="ko-KR" altLang="en-US" sz="1400" dirty="0"/>
              <a:t>에 특화된 학습 모델을 구축</a:t>
            </a:r>
            <a:endParaRPr kumimoji="1"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824FE-8097-21D2-E8C5-D8651F38A375}"/>
              </a:ext>
            </a:extLst>
          </p:cNvPr>
          <p:cNvSpPr txBox="1"/>
          <p:nvPr/>
        </p:nvSpPr>
        <p:spPr>
          <a:xfrm>
            <a:off x="968843" y="188896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맥락 기반 보이스피싱 탐지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47168" y="1981294"/>
            <a:ext cx="18405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 안예진</a:t>
            </a:r>
          </a:p>
        </p:txBody>
      </p:sp>
    </p:spTree>
    <p:extLst>
      <p:ext uri="{BB962C8B-B14F-4D97-AF65-F5344CB8AC3E}">
        <p14:creationId xmlns:p14="http://schemas.microsoft.com/office/powerpoint/2010/main" val="203709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97EF0F5-88D0-00E6-6429-6D57C930DD9B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7651D3-8018-9142-A247-925888762561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F24158-9694-18A9-68DB-1E2B252C5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7464C5-7498-2399-E96B-926E5A245A97}"/>
              </a:ext>
            </a:extLst>
          </p:cNvPr>
          <p:cNvSpPr txBox="1"/>
          <p:nvPr/>
        </p:nvSpPr>
        <p:spPr>
          <a:xfrm>
            <a:off x="968843" y="2372264"/>
            <a:ext cx="9575057" cy="519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1400" b="1" dirty="0"/>
              <a:t>모델 후보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en-US" altLang="ko-KR" sz="1400" b="1" dirty="0"/>
              <a:t>LSTM</a:t>
            </a:r>
            <a:r>
              <a:rPr kumimoji="1" lang="en-US" altLang="ko-KR" sz="1400" dirty="0"/>
              <a:t> (</a:t>
            </a:r>
            <a:r>
              <a:rPr kumimoji="1" lang="ko-KR" altLang="en-US" sz="1400" dirty="0"/>
              <a:t>경량</a:t>
            </a:r>
            <a:r>
              <a:rPr kumimoji="1" lang="en-US" altLang="ko-KR" sz="1400" dirty="0"/>
              <a:t>·</a:t>
            </a:r>
            <a:r>
              <a:rPr kumimoji="1" lang="ko-KR" altLang="en-US" sz="1400" dirty="0"/>
              <a:t>점진적 추론용</a:t>
            </a:r>
            <a:r>
              <a:rPr kumimoji="1" lang="en-US" altLang="ko-KR" sz="1400" dirty="0"/>
              <a:t>) 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순차적 입력 처리</a:t>
            </a:r>
            <a:r>
              <a:rPr kumimoji="1" lang="ko-KR" altLang="en-US" sz="1400" dirty="0"/>
              <a:t>에 적합하며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구조가 가볍고 </a:t>
            </a:r>
            <a:r>
              <a:rPr kumimoji="1" lang="ko-KR" altLang="en-US" sz="1400" b="1" dirty="0" err="1"/>
              <a:t>온디바이스</a:t>
            </a:r>
            <a:r>
              <a:rPr kumimoji="1" lang="ko-KR" altLang="en-US" sz="1400" b="1" dirty="0"/>
              <a:t> 구현</a:t>
            </a:r>
            <a:r>
              <a:rPr kumimoji="1" lang="en-US" altLang="ko-KR" sz="1400" b="1" dirty="0"/>
              <a:t>·</a:t>
            </a:r>
            <a:r>
              <a:rPr kumimoji="1" lang="ko-KR" altLang="en-US" sz="1400" b="1" dirty="0"/>
              <a:t>추론 지연</a:t>
            </a:r>
            <a:r>
              <a:rPr kumimoji="1" lang="ko-KR" altLang="en-US" sz="1400" dirty="0"/>
              <a:t>이 작음</a:t>
            </a:r>
            <a:r>
              <a:rPr kumimoji="1" lang="en-US" altLang="ko-KR" sz="1400" dirty="0"/>
              <a:t>.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Benchmark : </a:t>
            </a:r>
            <a:r>
              <a:rPr kumimoji="1" lang="ko-KR" altLang="en-US" sz="1400" dirty="0"/>
              <a:t>경량 </a:t>
            </a:r>
            <a:r>
              <a:rPr kumimoji="1" lang="en-US" altLang="ko-KR" sz="1400" dirty="0"/>
              <a:t>LSTM</a:t>
            </a:r>
            <a:r>
              <a:rPr kumimoji="1" lang="ko-KR" altLang="en-US" sz="1400" dirty="0"/>
              <a:t>이 실험상 높은 정확도</a:t>
            </a:r>
            <a:r>
              <a:rPr kumimoji="1" lang="en-US" altLang="ko-KR" sz="1400" dirty="0"/>
              <a:t>(98.8% Accuracy, F1 98.4%)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보임</a:t>
            </a:r>
            <a:r>
              <a:rPr kumimoji="1" lang="en-US" altLang="ko-KR" sz="1400" dirty="0"/>
              <a:t>.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en-US" altLang="ko-KR" sz="1400" b="1" dirty="0"/>
              <a:t>KoBERT</a:t>
            </a:r>
            <a:r>
              <a:rPr kumimoji="1" lang="en-US" altLang="ko-KR" sz="1400" dirty="0"/>
              <a:t> (</a:t>
            </a:r>
            <a:r>
              <a:rPr kumimoji="1" lang="ko-KR" altLang="en-US" sz="1400" dirty="0"/>
              <a:t>트랜스포머 기반 컨텍스트 모델</a:t>
            </a:r>
            <a:r>
              <a:rPr kumimoji="1" lang="en-US" altLang="ko-KR" sz="1400" dirty="0"/>
              <a:t>)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문맥 이해 능력</a:t>
            </a:r>
            <a:r>
              <a:rPr kumimoji="1" lang="en-US" altLang="ko-KR" sz="1400" dirty="0"/>
              <a:t>·</a:t>
            </a:r>
            <a:r>
              <a:rPr kumimoji="1" lang="ko-KR" altLang="en-US" sz="1400" dirty="0"/>
              <a:t>표현력 우수하나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상대적으로 큰 모델 크기와 추론 지연으로 </a:t>
            </a:r>
            <a:r>
              <a:rPr kumimoji="1" lang="ko-KR" altLang="en-US" sz="1400" dirty="0" err="1"/>
              <a:t>온디바이스</a:t>
            </a:r>
            <a:r>
              <a:rPr kumimoji="1" lang="ko-KR" altLang="en-US" sz="1400" dirty="0"/>
              <a:t> 실시간성 확보가 어려움 </a:t>
            </a:r>
            <a:endParaRPr kumimoji="1" lang="en-US" altLang="ko-KR" sz="1400" dirty="0"/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비교용 후보</a:t>
            </a:r>
            <a:r>
              <a:rPr kumimoji="1" lang="ko-KR" altLang="en-US" sz="1400" dirty="0"/>
              <a:t>로 활용하여 </a:t>
            </a:r>
            <a:r>
              <a:rPr kumimoji="1" lang="ko-KR" altLang="en-US" sz="1400" b="1" dirty="0"/>
              <a:t>성능</a:t>
            </a:r>
            <a:r>
              <a:rPr kumimoji="1" lang="en-US" altLang="ko-KR" sz="1400" b="1" dirty="0"/>
              <a:t>·</a:t>
            </a:r>
            <a:r>
              <a:rPr kumimoji="1" lang="ko-KR" altLang="en-US" sz="1400" b="1" dirty="0"/>
              <a:t>지연 트레이드오프</a:t>
            </a:r>
            <a:r>
              <a:rPr kumimoji="1" lang="ko-KR" altLang="en-US" sz="1400" dirty="0"/>
              <a:t>를 평가</a:t>
            </a:r>
            <a:r>
              <a:rPr kumimoji="1" lang="en-US" altLang="ko-KR" sz="1400" dirty="0"/>
              <a:t>.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ko-KR" altLang="en-US" sz="1400" b="1" dirty="0"/>
              <a:t>경량 </a:t>
            </a:r>
            <a:r>
              <a:rPr kumimoji="1" lang="en-US" altLang="ko-KR" sz="1400" b="1" dirty="0"/>
              <a:t>LM </a:t>
            </a:r>
            <a:r>
              <a:rPr kumimoji="1" lang="en-US" altLang="ko-KR" sz="1400" dirty="0"/>
              <a:t>/ Distil </a:t>
            </a:r>
            <a:r>
              <a:rPr kumimoji="1" lang="ko-KR" altLang="en-US" sz="1400" dirty="0"/>
              <a:t>계열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작고 빠른 </a:t>
            </a:r>
            <a:r>
              <a:rPr kumimoji="1" lang="en-US" altLang="ko-KR" sz="1400" dirty="0"/>
              <a:t>transformer)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KoBERT </a:t>
            </a:r>
            <a:r>
              <a:rPr kumimoji="1" lang="ko-KR" altLang="en-US" sz="1400" dirty="0"/>
              <a:t>대비 </a:t>
            </a:r>
            <a:r>
              <a:rPr kumimoji="1" lang="ko-KR" altLang="en-US" sz="1400" dirty="0" err="1"/>
              <a:t>경량화되어</a:t>
            </a:r>
            <a:r>
              <a:rPr kumimoji="1" lang="ko-KR" altLang="en-US" sz="1400" dirty="0"/>
              <a:t> 상대적으로 실시간성 달성에 유리</a:t>
            </a:r>
            <a:r>
              <a:rPr kumimoji="1" lang="en-US" altLang="ko-KR" sz="1400" dirty="0"/>
              <a:t>.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LSTM</a:t>
            </a:r>
            <a:r>
              <a:rPr kumimoji="1" lang="ko-KR" altLang="en-US" sz="1400" b="1" dirty="0"/>
              <a:t>과 </a:t>
            </a:r>
            <a:r>
              <a:rPr kumimoji="1" lang="en-US" altLang="ko-KR" sz="1400" b="1" dirty="0"/>
              <a:t>KoBERT </a:t>
            </a:r>
            <a:r>
              <a:rPr kumimoji="1" lang="ko-KR" altLang="en-US" sz="1400" b="1" dirty="0"/>
              <a:t>사이의 중간 지점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성능 </a:t>
            </a:r>
            <a:r>
              <a:rPr kumimoji="1" lang="en-US" altLang="ko-KR" sz="1400" dirty="0"/>
              <a:t>vs </a:t>
            </a:r>
            <a:r>
              <a:rPr kumimoji="1" lang="ko-KR" altLang="en-US" sz="1400" dirty="0"/>
              <a:t>효율</a:t>
            </a:r>
            <a:r>
              <a:rPr kumimoji="1" lang="en-US" altLang="ko-KR" sz="1400" dirty="0"/>
              <a:t>) </a:t>
            </a:r>
            <a:r>
              <a:rPr kumimoji="1" lang="ko-KR" altLang="en-US" sz="1400" dirty="0"/>
              <a:t>확인을 위한 후보</a:t>
            </a:r>
            <a:r>
              <a:rPr kumimoji="1" lang="en-US" altLang="ko-KR" sz="1400" dirty="0"/>
              <a:t>.</a:t>
            </a:r>
          </a:p>
          <a:p>
            <a:pPr marL="1714500" lvl="3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+mj-lt"/>
              <a:buAutoNum type="circleNumDbPlain"/>
            </a:pP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72EDD-A194-5552-8193-1018AEA23365}"/>
              </a:ext>
            </a:extLst>
          </p:cNvPr>
          <p:cNvSpPr txBox="1"/>
          <p:nvPr/>
        </p:nvSpPr>
        <p:spPr>
          <a:xfrm>
            <a:off x="968843" y="188896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맥락 기반 보이스피싱 탐지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7168" y="1981294"/>
            <a:ext cx="18405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 안예진</a:t>
            </a:r>
          </a:p>
        </p:txBody>
      </p:sp>
    </p:spTree>
    <p:extLst>
      <p:ext uri="{BB962C8B-B14F-4D97-AF65-F5344CB8AC3E}">
        <p14:creationId xmlns:p14="http://schemas.microsoft.com/office/powerpoint/2010/main" val="350150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6DEEEB4-C616-AA6C-FFD0-6672BC0771C8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D9439A-D7D6-2161-7714-220F750075B4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94028F-CBCD-5EAA-924E-1057BDAE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4C37FF-A6D1-B0A7-0F58-0A07B1826056}"/>
              </a:ext>
            </a:extLst>
          </p:cNvPr>
          <p:cNvSpPr txBox="1"/>
          <p:nvPr/>
        </p:nvSpPr>
        <p:spPr>
          <a:xfrm>
            <a:off x="968843" y="2372264"/>
            <a:ext cx="7956024" cy="538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kumimoji="1" lang="ko-KR" altLang="en-US" sz="1400" b="1" dirty="0"/>
              <a:t>사용 데이터 및 데이터 검증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ko-KR" altLang="en-US" sz="1400" dirty="0"/>
              <a:t>학습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데이터</a:t>
            </a:r>
            <a:endParaRPr kumimoji="1" lang="en-US" altLang="ko-KR" sz="1400" dirty="0"/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 err="1"/>
              <a:t>KORCCvi</a:t>
            </a:r>
            <a:r>
              <a:rPr kumimoji="1" lang="en-US" altLang="ko-KR" sz="1400" b="1" dirty="0"/>
              <a:t> v2</a:t>
            </a:r>
            <a:r>
              <a:rPr kumimoji="1" lang="ko-KR" altLang="en-US" sz="1400" b="1" dirty="0"/>
              <a:t>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공개 한국어 보이스피싱 데이터셋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Baseline </a:t>
            </a:r>
            <a:r>
              <a:rPr kumimoji="1" lang="ko-KR" altLang="en-US" sz="1400" dirty="0"/>
              <a:t>실제 데이터로 활용</a:t>
            </a:r>
            <a:endParaRPr kumimoji="1" lang="en-US" altLang="ko-KR" sz="1400" dirty="0"/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/>
              <a:t>LLM(</a:t>
            </a:r>
            <a:r>
              <a:rPr kumimoji="1" lang="ko-KR" altLang="en-US" sz="1400" b="1" dirty="0"/>
              <a:t>생성형</a:t>
            </a:r>
            <a:r>
              <a:rPr kumimoji="1" lang="en-US" altLang="ko-KR" sz="1400" b="1" dirty="0"/>
              <a:t>) </a:t>
            </a:r>
            <a:r>
              <a:rPr kumimoji="1" lang="ko-KR" altLang="en-US" sz="1400" b="1" dirty="0"/>
              <a:t>기반 증강 데이터</a:t>
            </a:r>
            <a:r>
              <a:rPr kumimoji="1" lang="en-US" altLang="ko-KR" sz="1400" dirty="0"/>
              <a:t>: LLAMA, GPT, Gemini </a:t>
            </a:r>
            <a:r>
              <a:rPr kumimoji="1" lang="ko-KR" altLang="en-US" sz="1400" dirty="0"/>
              <a:t>등으로 </a:t>
            </a:r>
            <a:r>
              <a:rPr kumimoji="1" lang="ko-KR" altLang="en-US" sz="1400" b="1" dirty="0"/>
              <a:t>도메인 특화 생성 데이터</a:t>
            </a:r>
            <a:r>
              <a:rPr kumimoji="1" lang="ko-KR" altLang="en-US" sz="1400" dirty="0"/>
              <a:t> 확보</a:t>
            </a:r>
            <a:endParaRPr kumimoji="1" lang="en-US" altLang="ko-KR" sz="1400" dirty="0"/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최적 데이터 혼합 비율 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ko-KR" altLang="en-US" sz="1400" dirty="0"/>
              <a:t>검증 설계</a:t>
            </a:r>
            <a:endParaRPr kumimoji="1" lang="en-US" altLang="ko-KR" sz="1400" dirty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점진적 추론 모델 </a:t>
            </a:r>
            <a:r>
              <a:rPr kumimoji="1" lang="ko-KR" altLang="en-US" sz="1400" dirty="0"/>
              <a:t>실험에서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입력 </a:t>
            </a:r>
            <a:r>
              <a:rPr kumimoji="1" lang="en-US" altLang="ko-KR" sz="1400" b="1" dirty="0"/>
              <a:t>data slicing </a:t>
            </a:r>
            <a:r>
              <a:rPr kumimoji="1" lang="ko-KR" altLang="en-US" sz="1400" dirty="0"/>
              <a:t>전략</a:t>
            </a:r>
            <a:endParaRPr kumimoji="1" lang="en-US" altLang="ko-KR" sz="1400" dirty="0"/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/>
              <a:t>누적 비율 기반</a:t>
            </a:r>
            <a:endParaRPr kumimoji="1" lang="en-US" altLang="ko-KR" sz="1100" dirty="0"/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/>
              <a:t>발화 턴 수 기반</a:t>
            </a:r>
            <a:endParaRPr kumimoji="1" lang="en-US" altLang="ko-KR" sz="1100" dirty="0"/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/>
              <a:t>시간 기반 </a:t>
            </a:r>
            <a:endParaRPr kumimoji="1" lang="en-US" altLang="ko-KR" sz="1100" dirty="0"/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100" dirty="0"/>
              <a:t>추론 </a:t>
            </a:r>
            <a:r>
              <a:rPr kumimoji="1" lang="en-US" altLang="ko-KR" sz="1100" dirty="0"/>
              <a:t>latency</a:t>
            </a:r>
            <a:r>
              <a:rPr kumimoji="1" lang="ko-KR" altLang="en-US" sz="1100" dirty="0"/>
              <a:t> 분석</a:t>
            </a:r>
            <a:endParaRPr kumimoji="1" lang="en-US" altLang="ko-KR" sz="1100" dirty="0"/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FF364-B4A4-4F2C-E16A-C1D97D6D017B}"/>
              </a:ext>
            </a:extLst>
          </p:cNvPr>
          <p:cNvSpPr txBox="1"/>
          <p:nvPr/>
        </p:nvSpPr>
        <p:spPr>
          <a:xfrm>
            <a:off x="968843" y="188896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맥락 기반 보이스피싱 탐지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7168" y="1981294"/>
            <a:ext cx="18405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 안예진</a:t>
            </a:r>
          </a:p>
        </p:txBody>
      </p:sp>
    </p:spTree>
    <p:extLst>
      <p:ext uri="{BB962C8B-B14F-4D97-AF65-F5344CB8AC3E}">
        <p14:creationId xmlns:p14="http://schemas.microsoft.com/office/powerpoint/2010/main" val="30920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A6DB79-2758-73FF-BFCA-4EE73C70EEE4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E2867B-F518-EA2E-6A6F-F30A335EE30A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89ACDC-4291-D8F1-6C11-32FA8ED17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6F135-5553-6E4A-FD3C-CFBA9BBA1390}"/>
              </a:ext>
            </a:extLst>
          </p:cNvPr>
          <p:cNvSpPr txBox="1"/>
          <p:nvPr/>
        </p:nvSpPr>
        <p:spPr>
          <a:xfrm>
            <a:off x="968843" y="2372264"/>
            <a:ext cx="8204490" cy="2182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목적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데이터 희소성 해결 </a:t>
            </a:r>
            <a:r>
              <a:rPr kumimoji="1" lang="ko-KR" altLang="en-US" sz="1400" dirty="0"/>
              <a:t>및 </a:t>
            </a:r>
            <a:r>
              <a:rPr kumimoji="1" lang="ko-KR" altLang="en-US" sz="1400" b="1" dirty="0"/>
              <a:t>클래스 불균형 완화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도메인 적합성 </a:t>
            </a:r>
            <a:r>
              <a:rPr kumimoji="1" lang="ko-KR" altLang="en-US" sz="1400" dirty="0"/>
              <a:t>강화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다양한 </a:t>
            </a:r>
            <a:r>
              <a:rPr kumimoji="1" lang="en" altLang="ko-KR" sz="1400" dirty="0"/>
              <a:t>LLM</a:t>
            </a:r>
            <a:r>
              <a:rPr kumimoji="1" lang="ko-KR" altLang="en-US" sz="1400" dirty="0" err="1"/>
              <a:t>으로</a:t>
            </a:r>
            <a:r>
              <a:rPr kumimoji="1" lang="ko-KR" altLang="en-US" sz="1400" dirty="0"/>
              <a:t> 데이터를 생성하여 </a:t>
            </a:r>
            <a:r>
              <a:rPr kumimoji="1" lang="ko-KR" altLang="en-US" sz="1400" b="1" dirty="0"/>
              <a:t>특정 </a:t>
            </a:r>
            <a:r>
              <a:rPr kumimoji="1" lang="en" altLang="ko-KR" sz="1400" b="1" dirty="0"/>
              <a:t>LLM</a:t>
            </a:r>
            <a:r>
              <a:rPr kumimoji="1" lang="ko-KR" altLang="en-US" sz="1400" b="1" dirty="0"/>
              <a:t>의 언어적 편향</a:t>
            </a:r>
            <a:r>
              <a:rPr kumimoji="1" lang="ko-KR" altLang="en-US" sz="1400" dirty="0"/>
              <a:t> </a:t>
            </a:r>
            <a:r>
              <a:rPr kumimoji="1" lang="ko-KR" altLang="en-US" sz="1400" b="1" dirty="0"/>
              <a:t>중화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대화형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순차적 발화 데이터 형태로 생성하여 실시간 추론 모델의 </a:t>
            </a:r>
            <a:r>
              <a:rPr kumimoji="1" lang="en" altLang="ko-KR" sz="1400" b="1" dirty="0"/>
              <a:t>incremental inference </a:t>
            </a:r>
            <a:r>
              <a:rPr kumimoji="1" lang="ko-KR" altLang="en-US" sz="1400" b="1" dirty="0"/>
              <a:t>실험</a:t>
            </a:r>
            <a:r>
              <a:rPr kumimoji="1" lang="ko-KR" altLang="en-US" sz="1400" dirty="0"/>
              <a:t>에 사용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DC564-7FCE-CF57-2F34-A209364418C4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8589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</p:spTree>
    <p:extLst>
      <p:ext uri="{BB962C8B-B14F-4D97-AF65-F5344CB8AC3E}">
        <p14:creationId xmlns:p14="http://schemas.microsoft.com/office/powerpoint/2010/main" val="38690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2BE57D-C4A9-2B0B-10E6-2D5BA742A77A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7B2089-F4A2-DF1E-E1D3-37E6C037006F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6A8237-51C3-904E-77A7-89F04F056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5BF15C-BD8D-1441-D43C-69FAE4747BA1}"/>
              </a:ext>
            </a:extLst>
          </p:cNvPr>
          <p:cNvSpPr txBox="1"/>
          <p:nvPr/>
        </p:nvSpPr>
        <p:spPr>
          <a:xfrm>
            <a:off x="968843" y="2372264"/>
            <a:ext cx="6558206" cy="2613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1400" b="1" dirty="0"/>
              <a:t>모델 후보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en-US" altLang="ko-KR" sz="1400" b="1" dirty="0"/>
              <a:t>GPT-4o</a:t>
            </a:r>
            <a:r>
              <a:rPr kumimoji="1" lang="en-US" altLang="ko-KR" sz="1400" dirty="0"/>
              <a:t> 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en-US" altLang="ko-KR" sz="1400" b="1" dirty="0"/>
              <a:t>Gemini 2.0 flash exp</a:t>
            </a:r>
            <a:r>
              <a:rPr kumimoji="1" lang="en-US" altLang="ko-KR" sz="1400" dirty="0"/>
              <a:t> </a:t>
            </a:r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en" altLang="ko-KR" sz="1400" b="1" dirty="0"/>
              <a:t>llama-7b-8192</a:t>
            </a:r>
          </a:p>
          <a:p>
            <a:pPr lvl="1">
              <a:lnSpc>
                <a:spcPct val="200000"/>
              </a:lnSpc>
            </a:pPr>
            <a:r>
              <a:rPr kumimoji="1" lang="ko-KR" altLang="en-US" sz="1400" dirty="0"/>
              <a:t>각 </a:t>
            </a:r>
            <a:r>
              <a:rPr kumimoji="1" lang="en-US" altLang="ko-KR" sz="1400" b="1" dirty="0"/>
              <a:t>3000</a:t>
            </a:r>
            <a:r>
              <a:rPr kumimoji="1" lang="ko-KR" altLang="en-US" sz="1400" b="1" dirty="0"/>
              <a:t>여개</a:t>
            </a:r>
            <a:r>
              <a:rPr kumimoji="1" lang="ko-KR" altLang="en-US" sz="1400" dirty="0"/>
              <a:t>씩 데이터 생성 예정 </a:t>
            </a:r>
            <a:r>
              <a:rPr kumimoji="1" lang="en-US" altLang="ko-KR" sz="1400" dirty="0"/>
              <a:t>(Considering the scale of open-source data)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circleNumDbPlain"/>
            </a:pP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1E8EC-FA1A-733F-DDEC-140755759243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 </a:t>
            </a:r>
            <a:r>
              <a:rPr kumimoji="1" lang="ko-KR" altLang="en-US" dirty="0"/>
              <a:t>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8589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</p:spTree>
    <p:extLst>
      <p:ext uri="{BB962C8B-B14F-4D97-AF65-F5344CB8AC3E}">
        <p14:creationId xmlns:p14="http://schemas.microsoft.com/office/powerpoint/2010/main" val="343925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4811DB-DA33-0898-5686-ED6A7AC26AF6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7528D38-E212-79EA-FFD0-2E1B9FB1A272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DA0E29-B6C3-DD2A-9D6A-B80FA530A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D75537-77E1-F3D3-78BB-A2CAE47CB77B}"/>
              </a:ext>
            </a:extLst>
          </p:cNvPr>
          <p:cNvSpPr txBox="1"/>
          <p:nvPr/>
        </p:nvSpPr>
        <p:spPr>
          <a:xfrm>
            <a:off x="968843" y="2372264"/>
            <a:ext cx="8249374" cy="3906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kumimoji="1" lang="ko-KR" altLang="en-US" sz="1400" b="1" dirty="0"/>
              <a:t>데이터 생성 설계 시 고려사항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ko-KR" altLang="en-US" sz="1400" dirty="0" err="1"/>
              <a:t>생성량</a:t>
            </a:r>
            <a:r>
              <a:rPr kumimoji="1" lang="ko-KR" altLang="en-US" sz="1400" dirty="0"/>
              <a:t> 및 구성 비율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ko-KR" altLang="en-US" sz="1400" dirty="0"/>
              <a:t>클래스 균형 및 통제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ko-KR" altLang="en-US" sz="1400" dirty="0"/>
              <a:t>언어 다양성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패턴 다양성 확보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ko-KR" altLang="en-US" sz="1400" dirty="0"/>
              <a:t>프롬프트 엔지니어링 설계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ko-KR" altLang="en-US" sz="1400" dirty="0"/>
              <a:t>생성 데이터의 검증</a:t>
            </a:r>
            <a:endParaRPr kumimoji="1" lang="en-US" altLang="ko-KR" sz="1400" dirty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open source data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검증 세트로 사용</a:t>
            </a:r>
            <a:endParaRPr kumimoji="1" lang="en-US" altLang="ko-KR" sz="1400" dirty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생성데이터로 학습한 모델이 오픈소스 데이터를 분류할 때의 정확도 → </a:t>
            </a:r>
            <a:r>
              <a:rPr kumimoji="1" lang="en-US" altLang="ko-KR" sz="1400" b="1" dirty="0"/>
              <a:t>Transfer Accuracy </a:t>
            </a:r>
            <a:r>
              <a:rPr kumimoji="1" lang="ko-KR" altLang="en-US" sz="1400" dirty="0"/>
              <a:t>측정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반대로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오픈소스 학습 모델이 생성데이터를 평가 → </a:t>
            </a:r>
            <a:r>
              <a:rPr kumimoji="1" lang="en-US" altLang="ko-KR" sz="1400" b="1" dirty="0"/>
              <a:t>Consistency Accuracy</a:t>
            </a:r>
            <a:r>
              <a:rPr kumimoji="1" lang="ko-KR" altLang="en-US" sz="1400" dirty="0"/>
              <a:t> 측정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9E11B-7F71-D3B5-6CF0-620217CDC027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8589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</p:spTree>
    <p:extLst>
      <p:ext uri="{BB962C8B-B14F-4D97-AF65-F5344CB8AC3E}">
        <p14:creationId xmlns:p14="http://schemas.microsoft.com/office/powerpoint/2010/main" val="231516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E13285-F7F6-0529-AD0A-62DF9B510F22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7E469D-D0D0-5470-EB9D-BC7AB3F6D071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BC3C70-C961-59AB-FF99-D5083EB10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A320A3-6F31-C2A3-2D86-A7095D619555}"/>
              </a:ext>
            </a:extLst>
          </p:cNvPr>
          <p:cNvSpPr txBox="1"/>
          <p:nvPr/>
        </p:nvSpPr>
        <p:spPr>
          <a:xfrm>
            <a:off x="968843" y="2372264"/>
            <a:ext cx="5549917" cy="175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목적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프로젝트 전체 아키텍처</a:t>
            </a:r>
            <a:r>
              <a:rPr kumimoji="1" lang="ko-KR" altLang="en-US" sz="1400" dirty="0"/>
              <a:t> 및 애플리케이션 아키텍처 설계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실시간 보이스피싱 </a:t>
            </a:r>
            <a:r>
              <a:rPr kumimoji="1" lang="ko-KR" altLang="en-US" sz="1400" b="1" dirty="0"/>
              <a:t>탐지 및 발화 차단</a:t>
            </a:r>
            <a:r>
              <a:rPr kumimoji="1" lang="ko-KR" altLang="en-US" sz="1400" dirty="0"/>
              <a:t>을 </a:t>
            </a:r>
            <a:r>
              <a:rPr kumimoji="1" lang="ko-KR" altLang="en-US" sz="1400" b="1" dirty="0" err="1"/>
              <a:t>온디바이스</a:t>
            </a:r>
            <a:r>
              <a:rPr kumimoji="1" lang="ko-KR" altLang="en-US" sz="1400" b="1" dirty="0"/>
              <a:t> 환경</a:t>
            </a:r>
            <a:r>
              <a:rPr kumimoji="1" lang="ko-KR" altLang="en-US" sz="1400" dirty="0"/>
              <a:t>에서 수행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여러 음성 인식 및 탐지 모듈 </a:t>
            </a:r>
            <a:r>
              <a:rPr kumimoji="1" lang="ko-KR" altLang="en-US" sz="1400" b="1" dirty="0"/>
              <a:t>병렬 실행</a:t>
            </a:r>
            <a:r>
              <a:rPr kumimoji="1" lang="ko-KR" altLang="en-US" sz="1400" dirty="0"/>
              <a:t>으로 안정적 </a:t>
            </a:r>
            <a:r>
              <a:rPr kumimoji="1" lang="ko-KR" altLang="en-US" sz="1400" b="1" dirty="0"/>
              <a:t>실시간 대응</a:t>
            </a:r>
            <a:endParaRPr kumimoji="1"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FDAA6-5E00-5F35-D171-EC68F2B4E799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</p:spTree>
    <p:extLst>
      <p:ext uri="{BB962C8B-B14F-4D97-AF65-F5344CB8AC3E}">
        <p14:creationId xmlns:p14="http://schemas.microsoft.com/office/powerpoint/2010/main" val="32714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FCCE28-6190-2E34-F50A-FBAF54F12303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0A5A67-417E-4B95-BF42-77208AB6177E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95782F-4857-441A-2F23-1DBDF8FFB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5E5A4-BFEE-694D-7B47-761D7306F95D}"/>
              </a:ext>
            </a:extLst>
          </p:cNvPr>
          <p:cNvSpPr txBox="1"/>
          <p:nvPr/>
        </p:nvSpPr>
        <p:spPr>
          <a:xfrm>
            <a:off x="968843" y="2372264"/>
            <a:ext cx="7893508" cy="1320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1400" b="1" dirty="0"/>
              <a:t>구현 환경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클라우드 기반 테스트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b="1" dirty="0"/>
              <a:t>AWS </a:t>
            </a:r>
            <a:r>
              <a:rPr kumimoji="1" lang="en-US" altLang="ko-KR" sz="1400" b="1" dirty="0" err="1"/>
              <a:t>asterick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/>
              <a:t>온디바이스</a:t>
            </a:r>
            <a:r>
              <a:rPr kumimoji="1" lang="ko-KR" altLang="en-US" sz="1400" dirty="0"/>
              <a:t> 음성 인식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처리 병렬화</a:t>
            </a:r>
            <a:r>
              <a:rPr kumimoji="1" lang="en-US" altLang="ko-KR" sz="1400" dirty="0"/>
              <a:t>: Whisper, </a:t>
            </a:r>
            <a:r>
              <a:rPr kumimoji="1" lang="en-US" altLang="ko-KR" sz="1400" dirty="0" err="1"/>
              <a:t>Whisper.cpp</a:t>
            </a:r>
            <a:r>
              <a:rPr kumimoji="1" lang="en-US" altLang="ko-KR" sz="1400" dirty="0"/>
              <a:t>, Leopard STT, Google Cloud STT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230D1-E0E8-4DAE-9693-F5D3B9B7CE0D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</p:spTree>
    <p:extLst>
      <p:ext uri="{BB962C8B-B14F-4D97-AF65-F5344CB8AC3E}">
        <p14:creationId xmlns:p14="http://schemas.microsoft.com/office/powerpoint/2010/main" val="40747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CF4B0A-078F-D721-2CE4-8431F7A7E8FE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6FF52A-B630-37E7-7356-8CB59319AD93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C0436A-F38A-3267-3081-AFD6FFC80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8CCF0-00BF-C9B0-A5AD-BFB6B957BFB6}"/>
              </a:ext>
            </a:extLst>
          </p:cNvPr>
          <p:cNvSpPr txBox="1"/>
          <p:nvPr/>
        </p:nvSpPr>
        <p:spPr>
          <a:xfrm>
            <a:off x="968843" y="2372264"/>
            <a:ext cx="5163593" cy="175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kumimoji="1" lang="ko-KR" altLang="en-US" sz="1400" b="1" dirty="0"/>
              <a:t>실시간 탐지</a:t>
            </a:r>
            <a:r>
              <a:rPr kumimoji="1" lang="en-US" altLang="ko-KR" sz="1400" b="1" dirty="0"/>
              <a:t>,</a:t>
            </a:r>
            <a:r>
              <a:rPr kumimoji="1" lang="ko-KR" altLang="en-US" sz="1400" b="1" dirty="0"/>
              <a:t> 알람 및 차단 로직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점진적 추론 기반 </a:t>
            </a:r>
            <a:r>
              <a:rPr kumimoji="1" lang="en" altLang="ko-KR" sz="1400" b="1" dirty="0"/>
              <a:t>LSTM </a:t>
            </a:r>
            <a:r>
              <a:rPr kumimoji="1" lang="ko-KR" altLang="en-US" sz="1400" b="1" dirty="0"/>
              <a:t>모델</a:t>
            </a:r>
            <a:r>
              <a:rPr kumimoji="1" lang="ko-KR" altLang="en-US" sz="1400" dirty="0"/>
              <a:t>과 </a:t>
            </a:r>
            <a:r>
              <a:rPr kumimoji="1" lang="ko-KR" altLang="en-US" sz="1400" b="1" dirty="0" err="1"/>
              <a:t>딥보이스</a:t>
            </a:r>
            <a:r>
              <a:rPr kumimoji="1" lang="ko-KR" altLang="en-US" sz="1400" b="1" dirty="0"/>
              <a:t> 탐지 모듈</a:t>
            </a:r>
            <a:r>
              <a:rPr kumimoji="1" lang="ko-KR" altLang="en-US" sz="1400" dirty="0"/>
              <a:t>을 연동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발화 단위</a:t>
            </a:r>
            <a:r>
              <a:rPr kumimoji="1" lang="en-US" altLang="ko-KR" sz="1400" dirty="0"/>
              <a:t>(</a:t>
            </a:r>
            <a:r>
              <a:rPr kumimoji="1" lang="en" altLang="ko-KR" sz="1400" dirty="0"/>
              <a:t>real-time)</a:t>
            </a:r>
            <a:r>
              <a:rPr kumimoji="1" lang="ko-KR" altLang="en-US" sz="1400" dirty="0"/>
              <a:t>로 위험 신호 평가 후 실시간 경고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차단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전체 통화가 끝나기 전에도 공격 패턴 포착 가능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2FBBA-C499-282F-E8E2-00FDF2AF0763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</p:spTree>
    <p:extLst>
      <p:ext uri="{BB962C8B-B14F-4D97-AF65-F5344CB8AC3E}">
        <p14:creationId xmlns:p14="http://schemas.microsoft.com/office/powerpoint/2010/main" val="349317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0AEA8-931D-9BE5-0B1B-7FD70610D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F06BF9-258B-35F9-470A-AA893893CC40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D6D1F5-ED91-C8CF-30B7-F35917E64D7F}"/>
              </a:ext>
            </a:extLst>
          </p:cNvPr>
          <p:cNvSpPr txBox="1"/>
          <p:nvPr/>
        </p:nvSpPr>
        <p:spPr>
          <a:xfrm>
            <a:off x="968843" y="1136729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0849E3-137A-5615-0184-400731C2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0B39EB-6E83-7594-C546-18BDB2223237}"/>
              </a:ext>
            </a:extLst>
          </p:cNvPr>
          <p:cNvSpPr txBox="1"/>
          <p:nvPr/>
        </p:nvSpPr>
        <p:spPr>
          <a:xfrm>
            <a:off x="968843" y="188896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연구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5ED3A-96CA-DDFF-BDBB-48EED6907339}"/>
              </a:ext>
            </a:extLst>
          </p:cNvPr>
          <p:cNvSpPr txBox="1"/>
          <p:nvPr/>
        </p:nvSpPr>
        <p:spPr>
          <a:xfrm>
            <a:off x="968843" y="2620477"/>
            <a:ext cx="9584675" cy="1617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최근 공공</a:t>
            </a:r>
            <a:r>
              <a:rPr kumimoji="1" lang="en-US" altLang="ko-KR" sz="1400" dirty="0"/>
              <a:t>·</a:t>
            </a:r>
            <a:r>
              <a:rPr kumimoji="1" lang="ko-KR" altLang="en-US" sz="1400" dirty="0"/>
              <a:t>금융</a:t>
            </a:r>
            <a:r>
              <a:rPr kumimoji="1" lang="en-US" altLang="ko-KR" sz="1400" dirty="0"/>
              <a:t>·</a:t>
            </a:r>
            <a:r>
              <a:rPr kumimoji="1" lang="ko-KR" altLang="en-US" sz="1400" dirty="0"/>
              <a:t>기업 내부 직원 등</a:t>
            </a:r>
            <a:r>
              <a:rPr kumimoji="1" lang="en-US" altLang="ko-KR" sz="1400" dirty="0"/>
              <a:t> </a:t>
            </a:r>
            <a:r>
              <a:rPr kumimoji="1" lang="ko-KR" altLang="en-US" sz="1400" b="1" dirty="0"/>
              <a:t>개인정보 처리자</a:t>
            </a:r>
            <a:r>
              <a:rPr kumimoji="1" lang="ko-KR" altLang="en-US" sz="1400" dirty="0"/>
              <a:t>를 직접 노린 보이스피싱 공격이 급증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기존 보이스피싱 탐지 연구는 </a:t>
            </a:r>
            <a:r>
              <a:rPr kumimoji="1" lang="ko-KR" altLang="en-US" sz="1400" b="1" dirty="0"/>
              <a:t>일반 이용자 대상 대화에 한정</a:t>
            </a:r>
            <a:r>
              <a:rPr kumimoji="1" lang="ko-KR" altLang="en-US" sz="1400" dirty="0"/>
              <a:t>되어 있으며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b="1" dirty="0"/>
              <a:t>업무 환경 내 개인정보 요청 대화</a:t>
            </a:r>
            <a:r>
              <a:rPr kumimoji="1" lang="ko-KR" altLang="en-US" sz="1400" dirty="0"/>
              <a:t>에 대한 학습 데이터가 부족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개인정보 처리자 대상 대화는 </a:t>
            </a:r>
            <a:r>
              <a:rPr kumimoji="1" lang="ko-KR" altLang="en-US" sz="1400" b="1" dirty="0"/>
              <a:t>정상 업무 요청</a:t>
            </a:r>
            <a:r>
              <a:rPr kumimoji="1" lang="ko-KR" altLang="en-US" sz="1400" dirty="0"/>
              <a:t>과 </a:t>
            </a:r>
            <a:r>
              <a:rPr kumimoji="1" lang="ko-KR" altLang="en-US" sz="1400" b="1" dirty="0"/>
              <a:t>악성 요구</a:t>
            </a:r>
            <a:r>
              <a:rPr kumimoji="1" lang="ko-KR" altLang="en-US" sz="1400" dirty="0"/>
              <a:t>의 경계가 모호하여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문맥을 반영하지 못하는 모델은 탐지에 한계</a:t>
            </a:r>
          </a:p>
        </p:txBody>
      </p:sp>
    </p:spTree>
    <p:extLst>
      <p:ext uri="{BB962C8B-B14F-4D97-AF65-F5344CB8AC3E}">
        <p14:creationId xmlns:p14="http://schemas.microsoft.com/office/powerpoint/2010/main" val="331160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E0975-6E7B-614A-85F4-AF842D80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02E195-9E8D-AE10-AA99-1C1A037D773D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6A1CEC-C358-7B92-741C-8BD70B61B7DB}"/>
              </a:ext>
            </a:extLst>
          </p:cNvPr>
          <p:cNvSpPr txBox="1"/>
          <p:nvPr/>
        </p:nvSpPr>
        <p:spPr>
          <a:xfrm>
            <a:off x="737937" y="28053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C2C0D-0567-EC20-0646-5A3EE02BAF3D}"/>
              </a:ext>
            </a:extLst>
          </p:cNvPr>
          <p:cNvSpPr txBox="1"/>
          <p:nvPr/>
        </p:nvSpPr>
        <p:spPr>
          <a:xfrm>
            <a:off x="1735326" y="2805317"/>
            <a:ext cx="3562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최적화 과정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255461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7D30EC4-308A-79B5-97DF-0AE1C6961BDE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7848E8-727C-8F63-F8B7-3ED8DA0D4E18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해결 방향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9F1C7D-8415-97C0-C07D-5EB9C00E3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996739-21E3-04C1-6047-70520E0FEB7C}"/>
              </a:ext>
            </a:extLst>
          </p:cNvPr>
          <p:cNvSpPr txBox="1"/>
          <p:nvPr/>
        </p:nvSpPr>
        <p:spPr>
          <a:xfrm>
            <a:off x="968843" y="2897171"/>
            <a:ext cx="2308645" cy="2182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257300" lvl="2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en-US" altLang="ko-KR" sz="1400" dirty="0"/>
              <a:t>AASIST </a:t>
            </a:r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kumimoji="1" lang="en-US" altLang="ko-KR" sz="1400" dirty="0"/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kumimoji="1" lang="en-US" altLang="ko-KR" sz="1400" dirty="0"/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  <a:defRPr/>
            </a:pPr>
            <a:endParaRPr kumimoji="1" lang="en-US" altLang="ko-KR" sz="1400" dirty="0"/>
          </a:p>
          <a:p>
            <a:pPr marL="1257300" lvl="2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en-US" altLang="ko-KR" sz="1400" dirty="0"/>
              <a:t>Wav2vec2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C4D4F-FCD1-6FE6-B210-38D27DCB0271}"/>
              </a:ext>
            </a:extLst>
          </p:cNvPr>
          <p:cNvSpPr txBox="1"/>
          <p:nvPr/>
        </p:nvSpPr>
        <p:spPr>
          <a:xfrm>
            <a:off x="968843" y="188896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딥보이스</a:t>
            </a:r>
            <a:r>
              <a:rPr kumimoji="1" lang="ko-KR" altLang="en-US" dirty="0"/>
              <a:t> 탐지 모듈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2D598-2625-835D-1D5A-0D55AE2C62DB}"/>
              </a:ext>
            </a:extLst>
          </p:cNvPr>
          <p:cNvSpPr txBox="1"/>
          <p:nvPr/>
        </p:nvSpPr>
        <p:spPr>
          <a:xfrm>
            <a:off x="3029664" y="1981294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담당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변지혜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51764" y="3526365"/>
            <a:ext cx="6711911" cy="415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ko-KR" altLang="en-US" sz="1400" b="1"/>
              <a:t>관련 부문 </a:t>
            </a:r>
            <a:r>
              <a:rPr kumimoji="1" lang="en-US" altLang="ko-KR" sz="1400" b="1"/>
              <a:t>SOTA </a:t>
            </a:r>
            <a:r>
              <a:rPr kumimoji="1" lang="ko-KR" altLang="en-US" sz="1400" b="1"/>
              <a:t>모델</a:t>
            </a:r>
            <a:r>
              <a:rPr kumimoji="1" lang="ko-KR" altLang="en-US" sz="1400"/>
              <a:t>이었으나</a:t>
            </a:r>
            <a:r>
              <a:rPr kumimoji="1" lang="en-US" altLang="ko-KR" sz="1400"/>
              <a:t> </a:t>
            </a:r>
            <a:r>
              <a:rPr kumimoji="1" lang="ko-KR" altLang="en-US" sz="1400"/>
              <a:t>학습 완료된 모델의 성능 지표가 낮아 대안책 모색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CD5A73-4181-ADC4-4B95-48C53770D1E4}"/>
              </a:ext>
            </a:extLst>
          </p:cNvPr>
          <p:cNvSpPr txBox="1"/>
          <p:nvPr/>
        </p:nvSpPr>
        <p:spPr>
          <a:xfrm>
            <a:off x="2051764" y="5330705"/>
            <a:ext cx="6098083" cy="37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다양한 변종 가짜 음성을 구분할 때</a:t>
            </a:r>
            <a:r>
              <a:rPr kumimoji="1" lang="en-US" altLang="ko-KR" sz="1400" dirty="0"/>
              <a:t> </a:t>
            </a:r>
            <a:r>
              <a:rPr kumimoji="1" lang="ko-KR" altLang="en-US" sz="1400" b="1" dirty="0"/>
              <a:t>더 범용적이고 강건하게 작동</a:t>
            </a:r>
            <a:r>
              <a:rPr kumimoji="1" lang="ko-KR" altLang="en-US" sz="1400" dirty="0"/>
              <a:t>하여 채택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AEF13-349E-178B-B065-28F899EB4D6A}"/>
              </a:ext>
            </a:extLst>
          </p:cNvPr>
          <p:cNvSpPr txBox="1"/>
          <p:nvPr/>
        </p:nvSpPr>
        <p:spPr>
          <a:xfrm>
            <a:off x="1095479" y="2296048"/>
            <a:ext cx="2055371" cy="4590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ko-KR" altLang="en-US" sz="1400" b="1" dirty="0"/>
              <a:t>최종 베이스 모델 선정</a:t>
            </a:r>
          </a:p>
        </p:txBody>
      </p:sp>
    </p:spTree>
    <p:extLst>
      <p:ext uri="{BB962C8B-B14F-4D97-AF65-F5344CB8AC3E}">
        <p14:creationId xmlns:p14="http://schemas.microsoft.com/office/powerpoint/2010/main" val="37748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3A2B8-C3B2-692F-E852-2D409A4C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240ED9-8123-97A4-5B8E-B0FBAC1E9679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205EAA-7B96-A319-86DC-994938B19519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F4910D-5C99-C5B9-111B-637A6850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193622-E52E-591A-6E44-ED3E607BD381}"/>
              </a:ext>
            </a:extLst>
          </p:cNvPr>
          <p:cNvSpPr txBox="1"/>
          <p:nvPr/>
        </p:nvSpPr>
        <p:spPr>
          <a:xfrm>
            <a:off x="22695" y="2646786"/>
            <a:ext cx="10613803" cy="347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사용 모델 설명 </a:t>
            </a:r>
            <a:r>
              <a:rPr kumimoji="1" lang="en-US" altLang="ko-KR" sz="1400" dirty="0"/>
              <a:t>: </a:t>
            </a:r>
            <a:r>
              <a:rPr lang="en-US" altLang="ko-KR" sz="1400" dirty="0" err="1"/>
              <a:t>LibriSpeech</a:t>
            </a:r>
            <a:r>
              <a:rPr lang="en-US" altLang="ko-KR" sz="1400" dirty="0"/>
              <a:t> ASR corpus </a:t>
            </a:r>
            <a:r>
              <a:rPr lang="ko-KR" altLang="en-US" sz="1400" dirty="0"/>
              <a:t>영어 </a:t>
            </a:r>
            <a:r>
              <a:rPr lang="ko-KR" altLang="en-US" sz="1400" dirty="0" err="1"/>
              <a:t>오디오북</a:t>
            </a:r>
            <a:r>
              <a:rPr lang="ko-KR" altLang="en-US" sz="1400" dirty="0"/>
              <a:t> 데이터 학습 모델 </a:t>
            </a:r>
            <a:r>
              <a:rPr kumimoji="1" lang="ko-KR" altLang="en-US" sz="1400" dirty="0"/>
              <a:t>파인 </a:t>
            </a:r>
            <a:r>
              <a:rPr kumimoji="1" lang="ko-KR" altLang="en-US" sz="1400" dirty="0" err="1"/>
              <a:t>튜닝된</a:t>
            </a:r>
            <a:r>
              <a:rPr kumimoji="1" lang="ko-KR" altLang="en-US" sz="1400" dirty="0"/>
              <a:t> 모델 사용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적합성 판단 </a:t>
            </a:r>
            <a:endParaRPr kumimoji="1" lang="en-US" altLang="ko-KR" sz="1400" dirty="0"/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 err="1"/>
              <a:t>ASVspoof</a:t>
            </a:r>
            <a:r>
              <a:rPr kumimoji="1" lang="en-US" altLang="ko-KR" sz="1400" dirty="0"/>
              <a:t> 019 eval </a:t>
            </a:r>
            <a:r>
              <a:rPr kumimoji="1" lang="ko-KR" altLang="en-US" sz="1400" dirty="0"/>
              <a:t>데이터로 </a:t>
            </a:r>
            <a:r>
              <a:rPr kumimoji="1" lang="ko-KR" altLang="en-US" sz="1400" b="1" dirty="0"/>
              <a:t>합성 음성 탐지</a:t>
            </a:r>
            <a:r>
              <a:rPr kumimoji="1" lang="ko-KR" altLang="en-US" sz="1400" dirty="0"/>
              <a:t>에 적합한 성능을 가지고 있는지 판단</a:t>
            </a:r>
            <a:endParaRPr kumimoji="1" lang="en-US" altLang="ko-KR" sz="1400" dirty="0"/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AI-Hub ICT</a:t>
            </a:r>
            <a:r>
              <a:rPr kumimoji="1" lang="ko-KR" altLang="en-US" sz="1400" dirty="0"/>
              <a:t>직군 채용 면접 데이터로</a:t>
            </a:r>
            <a:r>
              <a:rPr kumimoji="1" lang="en-US" altLang="ko-KR" sz="1400" dirty="0"/>
              <a:t>  </a:t>
            </a:r>
            <a:r>
              <a:rPr kumimoji="1" lang="en-US" altLang="ko-KR" sz="1400" dirty="0" err="1"/>
              <a:t>bonafide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데이터로 </a:t>
            </a:r>
            <a:r>
              <a:rPr kumimoji="1" lang="ko-KR" altLang="en-US" sz="1400" b="1" dirty="0"/>
              <a:t>한국어</a:t>
            </a:r>
            <a:r>
              <a:rPr kumimoji="1" lang="ko-KR" altLang="en-US" sz="1400" dirty="0"/>
              <a:t> 및 </a:t>
            </a:r>
            <a:r>
              <a:rPr kumimoji="1" lang="ko-KR" altLang="en-US" sz="1400" b="1" dirty="0"/>
              <a:t>진짜 음성 대상 판단 성능 </a:t>
            </a:r>
            <a:r>
              <a:rPr kumimoji="1" lang="ko-KR" altLang="en-US" sz="1400" dirty="0"/>
              <a:t>확인 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/>
              <a:t>온디바이스</a:t>
            </a:r>
            <a:r>
              <a:rPr kumimoji="1" lang="ko-KR" altLang="en-US" sz="1400" dirty="0"/>
              <a:t> 프로토타입</a:t>
            </a:r>
            <a:r>
              <a:rPr kumimoji="1" lang="en-US" altLang="ko-KR" sz="1400" b="1" dirty="0"/>
              <a:t>: </a:t>
            </a:r>
            <a:r>
              <a:rPr kumimoji="1" lang="ko-KR" altLang="en-US" sz="1400" b="1" dirty="0"/>
              <a:t>모델 경량화</a:t>
            </a:r>
            <a:r>
              <a:rPr kumimoji="1" lang="en-US" altLang="ko-KR" sz="1400" dirty="0"/>
              <a:t>(</a:t>
            </a:r>
            <a:r>
              <a:rPr kumimoji="1" lang="ko-KR" altLang="en-US" sz="1400" dirty="0" err="1"/>
              <a:t>프루닝</a:t>
            </a:r>
            <a:r>
              <a:rPr kumimoji="1" lang="en-US" altLang="ko-KR" sz="1400" dirty="0"/>
              <a:t>/</a:t>
            </a:r>
            <a:r>
              <a:rPr kumimoji="1" lang="ko-KR" altLang="en-US" sz="1400" b="1" dirty="0"/>
              <a:t>양자화</a:t>
            </a:r>
            <a:r>
              <a:rPr kumimoji="1" lang="en-US" altLang="ko-KR" sz="1400" dirty="0"/>
              <a:t>) </a:t>
            </a:r>
            <a:r>
              <a:rPr kumimoji="1" lang="ko-KR" altLang="en-US" sz="1400" dirty="0"/>
              <a:t>및 스트리밍 </a:t>
            </a:r>
            <a:r>
              <a:rPr kumimoji="1" lang="ko-KR" altLang="en-US" sz="1400" dirty="0" err="1"/>
              <a:t>인퍼런스</a:t>
            </a:r>
            <a:r>
              <a:rPr kumimoji="1" lang="ko-KR" altLang="en-US" sz="1400" dirty="0"/>
              <a:t> 구현 → 지연 측정</a:t>
            </a:r>
            <a:r>
              <a:rPr kumimoji="1" lang="en-US" altLang="ko-KR" sz="1400" dirty="0"/>
              <a:t>(latency) </a:t>
            </a:r>
            <a:r>
              <a:rPr kumimoji="1" lang="ko-KR" altLang="en-US" sz="1400" dirty="0"/>
              <a:t>및 리소스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메모리</a:t>
            </a:r>
            <a:r>
              <a:rPr kumimoji="1" lang="en-US" altLang="ko-KR" sz="1400" dirty="0"/>
              <a:t>/CPU) </a:t>
            </a:r>
            <a:r>
              <a:rPr kumimoji="1" lang="ko-KR" altLang="en-US" sz="1400" dirty="0"/>
              <a:t>평가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통합 테스트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텍스트 기반 맥락 검증 모듈과 병렬 연계하여 </a:t>
            </a:r>
            <a:r>
              <a:rPr kumimoji="1" lang="ko-KR" altLang="en-US" sz="1400" b="1" dirty="0"/>
              <a:t>실제 통화 스트리밍 환경</a:t>
            </a:r>
            <a:r>
              <a:rPr kumimoji="1" lang="ko-KR" altLang="en-US" sz="1400" dirty="0"/>
              <a:t>에서 </a:t>
            </a:r>
            <a:r>
              <a:rPr kumimoji="1" lang="en-US" altLang="ko-KR" sz="1400" b="1" dirty="0"/>
              <a:t>End-to-End </a:t>
            </a:r>
            <a:r>
              <a:rPr kumimoji="1" lang="ko-KR" altLang="en-US" sz="1400" b="1" dirty="0"/>
              <a:t>성능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정확도</a:t>
            </a:r>
            <a:r>
              <a:rPr kumimoji="1" lang="en-US" altLang="ko-KR" sz="1400" dirty="0"/>
              <a:t>·</a:t>
            </a:r>
            <a:r>
              <a:rPr kumimoji="1" lang="ko-KR" altLang="en-US" sz="1400" dirty="0"/>
              <a:t>지연</a:t>
            </a:r>
            <a:r>
              <a:rPr kumimoji="1" lang="en-US" altLang="ko-KR" sz="1400" dirty="0"/>
              <a:t>·</a:t>
            </a:r>
            <a:r>
              <a:rPr kumimoji="1" lang="ko-KR" altLang="en-US" sz="1400" dirty="0" err="1"/>
              <a:t>오탐율</a:t>
            </a:r>
            <a:r>
              <a:rPr kumimoji="1" lang="en-US" altLang="ko-KR" sz="1400" dirty="0"/>
              <a:t>) </a:t>
            </a:r>
            <a:r>
              <a:rPr kumimoji="1" lang="ko-KR" altLang="en-US" sz="1400" dirty="0"/>
              <a:t>측정</a:t>
            </a:r>
            <a:endParaRPr kumimoji="1" lang="en-US" altLang="ko-KR" sz="1400" dirty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63FD8-F989-1F59-2D45-1F1868260462}"/>
              </a:ext>
            </a:extLst>
          </p:cNvPr>
          <p:cNvSpPr txBox="1"/>
          <p:nvPr/>
        </p:nvSpPr>
        <p:spPr>
          <a:xfrm>
            <a:off x="3029664" y="1981294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담당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변지혜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F9F57-9CE6-C5A5-5917-FE0B0EADAB8C}"/>
              </a:ext>
            </a:extLst>
          </p:cNvPr>
          <p:cNvSpPr txBox="1"/>
          <p:nvPr/>
        </p:nvSpPr>
        <p:spPr>
          <a:xfrm>
            <a:off x="968843" y="188896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딥보이스</a:t>
            </a:r>
            <a:r>
              <a:rPr kumimoji="1" lang="ko-KR" altLang="en-US" dirty="0"/>
              <a:t> 탐지 모듈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0DA96-D074-A5C0-4EC4-FA5BDA2F0E83}"/>
              </a:ext>
            </a:extLst>
          </p:cNvPr>
          <p:cNvSpPr txBox="1"/>
          <p:nvPr/>
        </p:nvSpPr>
        <p:spPr>
          <a:xfrm>
            <a:off x="1095479" y="2296048"/>
            <a:ext cx="2055371" cy="4590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ko-KR" altLang="en-US" sz="1400" b="1" dirty="0"/>
              <a:t>최종 베이스 모델 선정</a:t>
            </a:r>
          </a:p>
        </p:txBody>
      </p:sp>
    </p:spTree>
    <p:extLst>
      <p:ext uri="{BB962C8B-B14F-4D97-AF65-F5344CB8AC3E}">
        <p14:creationId xmlns:p14="http://schemas.microsoft.com/office/powerpoint/2010/main" val="62026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0A57D-A5D8-2D67-D8BB-301FD9BF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559717-3637-A3BD-CC77-8E342F9248AA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39B7CE3-997F-FE8A-ACBB-714BE0EB262D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2D94FF-51DA-6A10-A620-86434B414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A01C2-A525-2990-EC91-6C282B50CB6D}"/>
              </a:ext>
            </a:extLst>
          </p:cNvPr>
          <p:cNvSpPr txBox="1"/>
          <p:nvPr/>
        </p:nvSpPr>
        <p:spPr>
          <a:xfrm>
            <a:off x="968843" y="188896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딥보이스</a:t>
            </a:r>
            <a:r>
              <a:rPr kumimoji="1" lang="ko-KR" altLang="en-US" dirty="0"/>
              <a:t> 탐지 모듈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2FFD89-C0FB-21A8-8B46-94E94A66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97" y="1347019"/>
            <a:ext cx="5926970" cy="48422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503CC8-63BA-13EB-3757-EEDC333C32BE}"/>
              </a:ext>
            </a:extLst>
          </p:cNvPr>
          <p:cNvSpPr txBox="1"/>
          <p:nvPr/>
        </p:nvSpPr>
        <p:spPr>
          <a:xfrm>
            <a:off x="1281558" y="3087751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평가 데이터 기준 모델 성능 </a:t>
            </a:r>
            <a:r>
              <a:rPr kumimoji="1" lang="en-US" altLang="ko-KR" sz="1400" dirty="0"/>
              <a:t>: 99.7392%</a:t>
            </a:r>
            <a:endParaRPr kumimoji="1"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4692C-33EE-40DE-94CE-406F0A852EC6}"/>
              </a:ext>
            </a:extLst>
          </p:cNvPr>
          <p:cNvSpPr txBox="1"/>
          <p:nvPr/>
        </p:nvSpPr>
        <p:spPr>
          <a:xfrm>
            <a:off x="1095479" y="2296048"/>
            <a:ext cx="1899879" cy="4590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 startAt="2"/>
              <a:defRPr/>
            </a:pPr>
            <a:r>
              <a:rPr kumimoji="1" lang="ko-KR" altLang="en-US" sz="1400" b="1" dirty="0"/>
              <a:t>모델 성능 및 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8522C-2897-DC8F-4BFA-1C82670BD0E0}"/>
              </a:ext>
            </a:extLst>
          </p:cNvPr>
          <p:cNvSpPr txBox="1"/>
          <p:nvPr/>
        </p:nvSpPr>
        <p:spPr>
          <a:xfrm>
            <a:off x="3029664" y="1981294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담당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변지혜</a:t>
            </a:r>
          </a:p>
        </p:txBody>
      </p:sp>
    </p:spTree>
    <p:extLst>
      <p:ext uri="{BB962C8B-B14F-4D97-AF65-F5344CB8AC3E}">
        <p14:creationId xmlns:p14="http://schemas.microsoft.com/office/powerpoint/2010/main" val="354538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B6EB-19DF-A16A-F32D-5FEF5A40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61C46D-9CEA-2833-2950-1AE6063103C5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2AAE64-B842-2E5E-E432-C86E5B4513C2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4CC198-D5BF-CFCD-98B1-9FF8131EE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ABE48-9CBC-745B-8F39-8937BBDA66E2}"/>
              </a:ext>
            </a:extLst>
          </p:cNvPr>
          <p:cNvSpPr txBox="1"/>
          <p:nvPr/>
        </p:nvSpPr>
        <p:spPr>
          <a:xfrm>
            <a:off x="968843" y="188896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딥보이스</a:t>
            </a:r>
            <a:r>
              <a:rPr kumimoji="1" lang="ko-KR" altLang="en-US" dirty="0"/>
              <a:t> 탐지 모듈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7F385-1575-81C6-BAAF-5EE7EB7D0959}"/>
              </a:ext>
            </a:extLst>
          </p:cNvPr>
          <p:cNvSpPr txBox="1"/>
          <p:nvPr/>
        </p:nvSpPr>
        <p:spPr>
          <a:xfrm>
            <a:off x="877637" y="3651104"/>
            <a:ext cx="2406428" cy="1276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최고 </a:t>
            </a:r>
            <a:r>
              <a:rPr lang="en-US" altLang="ko-KR" sz="1050" b="1" dirty="0"/>
              <a:t>F1 Score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	Accuracy: 99.7653% 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	F1 Score: 0.9987 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	FAR: 0.0000% 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	FRR: 0.2608%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5CE4B-EBC4-3D59-691A-5BB96B9B7B19}"/>
              </a:ext>
            </a:extLst>
          </p:cNvPr>
          <p:cNvSpPr txBox="1"/>
          <p:nvPr/>
        </p:nvSpPr>
        <p:spPr>
          <a:xfrm>
            <a:off x="864318" y="5071692"/>
            <a:ext cx="2406428" cy="1276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최소 </a:t>
            </a:r>
            <a:r>
              <a:rPr lang="en-US" altLang="ko-KR" sz="1050" b="1" dirty="0"/>
              <a:t>EER (Equal Error Rate):</a:t>
            </a:r>
            <a:r>
              <a:rPr lang="en-US" altLang="ko-KR" sz="105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	Accuracy: 99.7653% 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	F1 Score: 0.9987 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	FAR: 0.0000% 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	FRR: 0.2608%</a:t>
            </a:r>
            <a:endParaRPr kumimoji="1" lang="ko-KR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F6E53-1B29-395E-D9D8-4906EA52A1F9}"/>
              </a:ext>
            </a:extLst>
          </p:cNvPr>
          <p:cNvSpPr txBox="1"/>
          <p:nvPr/>
        </p:nvSpPr>
        <p:spPr>
          <a:xfrm>
            <a:off x="864318" y="2847113"/>
            <a:ext cx="3191899" cy="614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위양성</a:t>
            </a:r>
            <a:r>
              <a:rPr lang="ko-KR" altLang="en-US" sz="1200" dirty="0"/>
              <a:t> 최소화 할 수 있는 </a:t>
            </a:r>
            <a:r>
              <a:rPr lang="ko-KR" altLang="en-US" sz="1200" b="1" dirty="0"/>
              <a:t>최적 </a:t>
            </a:r>
            <a:r>
              <a:rPr lang="ko-KR" altLang="en-US" sz="1200" b="1" dirty="0" err="1"/>
              <a:t>임계값</a:t>
            </a:r>
            <a:r>
              <a:rPr lang="ko-KR" altLang="en-US" sz="1200" dirty="0" err="1"/>
              <a:t>을</a:t>
            </a:r>
            <a:r>
              <a:rPr lang="ko-KR" altLang="en-US" sz="1200" dirty="0"/>
              <a:t> 찾기 위해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다양한 임계치로 실험 진행</a:t>
            </a:r>
            <a:endParaRPr lang="en-US" altLang="ko-KR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1E1BB2-7B04-69E0-AEE7-B11B6EAB3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472" y="1842651"/>
            <a:ext cx="7344647" cy="4810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9F7B0-4D3B-A945-329B-DA99946E64DE}"/>
              </a:ext>
            </a:extLst>
          </p:cNvPr>
          <p:cNvSpPr txBox="1"/>
          <p:nvPr/>
        </p:nvSpPr>
        <p:spPr>
          <a:xfrm>
            <a:off x="3029664" y="1981294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담당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변지혜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8128F-1F6E-A136-05E2-BA22185D958D}"/>
              </a:ext>
            </a:extLst>
          </p:cNvPr>
          <p:cNvSpPr txBox="1"/>
          <p:nvPr/>
        </p:nvSpPr>
        <p:spPr>
          <a:xfrm>
            <a:off x="1095479" y="2296048"/>
            <a:ext cx="1899879" cy="4590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 startAt="2"/>
              <a:defRPr/>
            </a:pPr>
            <a:r>
              <a:rPr kumimoji="1" lang="ko-KR" altLang="en-US" sz="1400" b="1" dirty="0"/>
              <a:t>모델 성능 및 최적화</a:t>
            </a:r>
          </a:p>
        </p:txBody>
      </p:sp>
    </p:spTree>
    <p:extLst>
      <p:ext uri="{BB962C8B-B14F-4D97-AF65-F5344CB8AC3E}">
        <p14:creationId xmlns:p14="http://schemas.microsoft.com/office/powerpoint/2010/main" val="295384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F2741A-66A3-1E4B-E607-B9113F1A8A36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152479-F68D-B403-4CDB-F78AB657F192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D8BB8E-AB93-D947-860B-26EE6215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D7DB2-46A4-C4D9-8B2C-FBDB38B8C3E1}"/>
              </a:ext>
            </a:extLst>
          </p:cNvPr>
          <p:cNvSpPr txBox="1"/>
          <p:nvPr/>
        </p:nvSpPr>
        <p:spPr>
          <a:xfrm>
            <a:off x="968843" y="2372264"/>
            <a:ext cx="260520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생성 데이터 구성 및 증강 설계</a:t>
            </a:r>
            <a:endParaRPr kumimoji="1"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4D2C-AB5E-3C50-ABD2-47F7161006B4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363656" y="2394867"/>
          <a:ext cx="6736466" cy="3861269"/>
        </p:xfrm>
        <a:graphic>
          <a:graphicData uri="http://schemas.openxmlformats.org/drawingml/2006/table">
            <a:tbl>
              <a:tblPr firstRow="1" bandRow="1"/>
              <a:tblGrid>
                <a:gridCol w="141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8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327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구분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 b="1"/>
                        <a:t>데이터 출처 </a:t>
                      </a:r>
                      <a:r>
                        <a:rPr lang="en-US" altLang="ko-KR" sz="1050" b="1"/>
                        <a:t>/ </a:t>
                      </a:r>
                      <a:r>
                        <a:rPr lang="ko-KR" altLang="en-US" sz="1050" b="1"/>
                        <a:t>생성모델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 b="1"/>
                        <a:t>데이터 수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 b="1"/>
                        <a:t>구성비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532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 b="1"/>
                        <a:t>OpenSource </a:t>
                      </a:r>
                      <a:r>
                        <a:rPr lang="ko-KR" altLang="en-US" sz="1050" b="1"/>
                        <a:t>데이터</a:t>
                      </a:r>
                      <a:endParaRPr lang="ko-KR" altLang="en-US" sz="105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KorCCvi v2 &amp; </a:t>
                      </a:r>
                      <a:r>
                        <a:rPr lang="en" sz="1050"/>
                        <a:t>AI Hub </a:t>
                      </a:r>
                      <a:r>
                        <a:rPr lang="ko-KR" altLang="en-US" sz="1050"/>
                        <a:t>일반대화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4,928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정상 </a:t>
                      </a:r>
                      <a:r>
                        <a:rPr lang="en-US" altLang="ko-KR" sz="1050"/>
                        <a:t>2,828 / </a:t>
                      </a:r>
                      <a:r>
                        <a:rPr lang="ko-KR" altLang="en-US" sz="1050"/>
                        <a:t>피싱 </a:t>
                      </a:r>
                      <a:r>
                        <a:rPr lang="en-US" altLang="ko-KR" sz="1050"/>
                        <a:t>2,150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532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 b="1"/>
                        <a:t>Gemini </a:t>
                      </a:r>
                      <a:r>
                        <a:rPr lang="ko-KR" altLang="en-US" sz="1050" b="1"/>
                        <a:t>생성 데이터</a:t>
                      </a:r>
                      <a:endParaRPr lang="ko-KR" altLang="en-US" sz="105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/>
                        <a:t>Gemini 2.0 Flash Exp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약 </a:t>
                      </a:r>
                      <a:r>
                        <a:rPr lang="en-US" altLang="ko-KR" sz="1050"/>
                        <a:t>3,000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/>
                        <a:t>Normal 1,500 / Specific 1,500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532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 b="1"/>
                        <a:t>GPT </a:t>
                      </a:r>
                      <a:r>
                        <a:rPr lang="ko-KR" altLang="en-US" sz="1050" b="1"/>
                        <a:t>생성 데이터</a:t>
                      </a:r>
                      <a:endParaRPr lang="ko-KR" altLang="en-US" sz="105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/>
                        <a:t>GPT-4o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약 </a:t>
                      </a:r>
                      <a:r>
                        <a:rPr lang="en-US" altLang="ko-KR" sz="1050"/>
                        <a:t>3,000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/>
                        <a:t>Normal 1,500 / Specific 1,500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17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 b="1"/>
                        <a:t>LLAMA </a:t>
                      </a:r>
                      <a:r>
                        <a:rPr lang="ko-KR" altLang="en-US" sz="1050" b="1"/>
                        <a:t>생성 데이터</a:t>
                      </a:r>
                      <a:endParaRPr lang="ko-KR" altLang="en-US" sz="105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/>
                        <a:t>LLAMA-7B-8192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약 </a:t>
                      </a:r>
                      <a:r>
                        <a:rPr lang="en-US" altLang="ko-KR" sz="1050"/>
                        <a:t>3,000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050"/>
                        <a:t>Normal 1,500 / Specific 1,500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17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 b="1"/>
                        <a:t>총합</a:t>
                      </a:r>
                      <a:endParaRPr lang="ko-KR" altLang="en-US" sz="105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-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13,000</a:t>
                      </a:r>
                      <a:r>
                        <a:rPr lang="ko-KR" altLang="en-US" sz="1050"/>
                        <a:t>여 건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-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68843" y="3084712"/>
            <a:ext cx="2931346" cy="191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en-US" altLang="ko-KR" sz="1200" b="1" dirty="0"/>
              <a:t>NORMAL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 dirty="0"/>
              <a:t>    - </a:t>
            </a:r>
            <a:r>
              <a:rPr kumimoji="1" lang="ko-KR" altLang="en-US" sz="1200" dirty="0"/>
              <a:t>일상적 대화나 금융 문의 등 일반 문맥</a:t>
            </a:r>
          </a:p>
          <a:p>
            <a:pPr marL="228600" lvl="0" indent="-228600">
              <a:lnSpc>
                <a:spcPct val="200000"/>
              </a:lnSpc>
              <a:buFont typeface="+mj-ea"/>
              <a:buAutoNum type="circleNumDbPlain" startAt="2"/>
              <a:defRPr/>
            </a:pPr>
            <a:r>
              <a:rPr kumimoji="1" lang="en-US" altLang="ko-KR" sz="1200" b="1" dirty="0"/>
              <a:t>SPECIFIC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 dirty="0"/>
              <a:t>    - </a:t>
            </a:r>
            <a:r>
              <a:rPr kumimoji="1" lang="ko-KR" altLang="en-US" sz="1200" dirty="0"/>
              <a:t>개인정보 처리 업무</a:t>
            </a:r>
            <a:r>
              <a:rPr kumimoji="1" lang="en-US" altLang="ko-KR" sz="1200" dirty="0"/>
              <a:t>·</a:t>
            </a:r>
            <a:r>
              <a:rPr kumimoji="1" lang="ko-KR" altLang="en-US" sz="1200" dirty="0"/>
              <a:t>직무 대화 기반 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 dirty="0"/>
              <a:t>       </a:t>
            </a:r>
            <a:r>
              <a:rPr kumimoji="1" lang="ko-KR" altLang="en-US" sz="1200" dirty="0"/>
              <a:t>보이스피싱 상황</a:t>
            </a:r>
          </a:p>
        </p:txBody>
      </p:sp>
    </p:spTree>
    <p:extLst>
      <p:ext uri="{BB962C8B-B14F-4D97-AF65-F5344CB8AC3E}">
        <p14:creationId xmlns:p14="http://schemas.microsoft.com/office/powerpoint/2010/main" val="325870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3BA6575-6340-D053-60D0-DBED8197F4A5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644FE6-F85A-F6C4-AD17-DD169CCAF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4C9B66-86A4-AAA2-5CFF-6293B45C44A3}"/>
              </a:ext>
            </a:extLst>
          </p:cNvPr>
          <p:cNvSpPr txBox="1"/>
          <p:nvPr/>
        </p:nvSpPr>
        <p:spPr>
          <a:xfrm>
            <a:off x="968843" y="2372264"/>
            <a:ext cx="2441694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1400" b="1" dirty="0"/>
              <a:t>데이터 교차 검증 </a:t>
            </a:r>
            <a:r>
              <a:rPr kumimoji="1" lang="en-US" altLang="ko-KR" sz="1400" b="1" dirty="0"/>
              <a:t>- </a:t>
            </a:r>
            <a:r>
              <a:rPr kumimoji="1" lang="en-US" altLang="ko-KR" sz="1400" dirty="0"/>
              <a:t>LLAMA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72014-E1C2-E8DE-74B7-CBDAF11429F5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8842" y="3084712"/>
            <a:ext cx="2925503" cy="191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en-US" altLang="ko-KR" sz="1200"/>
              <a:t>NORMAL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- </a:t>
            </a:r>
            <a:r>
              <a:rPr kumimoji="1" lang="ko-KR" altLang="en-US" sz="1200"/>
              <a:t>일상적 대화나 금융 문의 등 일반 문맥</a:t>
            </a:r>
          </a:p>
          <a:p>
            <a:pPr marL="228600" lvl="0" indent="-228600">
              <a:lnSpc>
                <a:spcPct val="200000"/>
              </a:lnSpc>
              <a:buFont typeface="+mj-ea"/>
              <a:buAutoNum type="circleNumDbPlain" startAt="2"/>
              <a:defRPr/>
            </a:pPr>
            <a:r>
              <a:rPr kumimoji="1" lang="en-US" altLang="ko-KR" sz="1200"/>
              <a:t>SPECIFIC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- </a:t>
            </a:r>
            <a:r>
              <a:rPr kumimoji="1" lang="ko-KR" altLang="en-US" sz="1200"/>
              <a:t>개인정보 처리 업무</a:t>
            </a:r>
            <a:r>
              <a:rPr kumimoji="1" lang="en-US" altLang="ko-KR" sz="1200"/>
              <a:t>·</a:t>
            </a:r>
            <a:r>
              <a:rPr kumimoji="1" lang="ko-KR" altLang="en-US" sz="1200"/>
              <a:t>직무 대화 기반 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   </a:t>
            </a:r>
            <a:r>
              <a:rPr kumimoji="1" lang="ko-KR" altLang="en-US" sz="1200"/>
              <a:t>보이스피싱 상황</a:t>
            </a:r>
          </a:p>
        </p:txBody>
      </p:sp>
      <p:pic>
        <p:nvPicPr>
          <p:cNvPr id="10" name="그림 9" descr="텍스트, 스크린샷, 직사각형, 도표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9445" y="1262958"/>
            <a:ext cx="2941189" cy="2307944"/>
          </a:xfrm>
          <a:prstGeom prst="rect">
            <a:avLst/>
          </a:prstGeom>
        </p:spPr>
      </p:pic>
      <p:pic>
        <p:nvPicPr>
          <p:cNvPr id="12" name="그림 11" descr="텍스트, 스크린샷, 도표, 직사각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26956" y="1272969"/>
            <a:ext cx="2926307" cy="2333638"/>
          </a:xfrm>
          <a:prstGeom prst="rect">
            <a:avLst/>
          </a:prstGeom>
        </p:spPr>
      </p:pic>
      <p:pic>
        <p:nvPicPr>
          <p:cNvPr id="14" name="그림 13" descr="텍스트, 스크린샷, 도표, 직사각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32899" y="3660801"/>
            <a:ext cx="3003094" cy="2346503"/>
          </a:xfrm>
          <a:prstGeom prst="rect">
            <a:avLst/>
          </a:prstGeom>
        </p:spPr>
      </p:pic>
      <p:pic>
        <p:nvPicPr>
          <p:cNvPr id="16" name="그림 15" descr="텍스트, 스크린샷, 도표, 직사각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97173" y="3680273"/>
            <a:ext cx="2942498" cy="23108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78864E-A120-5D89-E34E-7AC0E36076C3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307969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83C3A7C-3693-9E2D-B8B9-B6E4EDD8C03D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959CF7-90E8-EC6E-0211-C1610E4F8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843" y="2372264"/>
            <a:ext cx="2589697" cy="5119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 startAt="2"/>
              <a:defRPr/>
            </a:pPr>
            <a:r>
              <a:rPr kumimoji="1" lang="ko-KR" altLang="en-US" sz="1400" b="1"/>
              <a:t>데이터 교차 검증 </a:t>
            </a:r>
            <a:r>
              <a:rPr kumimoji="1" lang="en-US" altLang="ko-KR" sz="1400" b="1"/>
              <a:t>- </a:t>
            </a:r>
            <a:r>
              <a:rPr kumimoji="1" lang="en-US" altLang="ko-KR" sz="1400"/>
              <a:t>Gemini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3BDE7-856C-6A38-BE68-9E6FEA8C8F16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8843" y="3084712"/>
            <a:ext cx="3860472" cy="191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en-US" altLang="ko-KR" sz="1200"/>
              <a:t>NORMAL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- </a:t>
            </a:r>
            <a:r>
              <a:rPr kumimoji="1" lang="ko-KR" altLang="en-US" sz="1200"/>
              <a:t>일상적 대화나 금융 문의 등 일반 문맥</a:t>
            </a:r>
          </a:p>
          <a:p>
            <a:pPr marL="228600" lvl="0" indent="-228600">
              <a:lnSpc>
                <a:spcPct val="200000"/>
              </a:lnSpc>
              <a:buFont typeface="+mj-ea"/>
              <a:buAutoNum type="circleNumDbPlain" startAt="2"/>
              <a:defRPr/>
            </a:pPr>
            <a:r>
              <a:rPr kumimoji="1" lang="en-US" altLang="ko-KR" sz="1200"/>
              <a:t>SPECIFIC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- </a:t>
            </a:r>
            <a:r>
              <a:rPr kumimoji="1" lang="ko-KR" altLang="en-US" sz="1200"/>
              <a:t>개인정보 처리 업무</a:t>
            </a:r>
            <a:r>
              <a:rPr kumimoji="1" lang="en-US" altLang="ko-KR" sz="1200"/>
              <a:t>·</a:t>
            </a:r>
            <a:r>
              <a:rPr kumimoji="1" lang="ko-KR" altLang="en-US" sz="1200"/>
              <a:t>직무 대화 기반 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   </a:t>
            </a:r>
            <a:r>
              <a:rPr kumimoji="1" lang="ko-KR" altLang="en-US" sz="1200"/>
              <a:t>보이스피싱 상황</a:t>
            </a:r>
          </a:p>
        </p:txBody>
      </p:sp>
      <p:pic>
        <p:nvPicPr>
          <p:cNvPr id="13" name="그림 12" descr="텍스트, 스크린샷, 도표, 직사각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7546" y="1284132"/>
            <a:ext cx="2898817" cy="2302157"/>
          </a:xfrm>
          <a:prstGeom prst="rect">
            <a:avLst/>
          </a:prstGeom>
        </p:spPr>
      </p:pic>
      <p:pic>
        <p:nvPicPr>
          <p:cNvPr id="15" name="그림 14" descr="텍스트, 스크린샷, 도표, 직사각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14874" y="1271140"/>
            <a:ext cx="2905950" cy="2312149"/>
          </a:xfrm>
          <a:prstGeom prst="rect">
            <a:avLst/>
          </a:prstGeom>
        </p:spPr>
      </p:pic>
      <p:pic>
        <p:nvPicPr>
          <p:cNvPr id="18" name="그림 17" descr="텍스트, 스크린샷, 도표, 직사각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04128" y="3651974"/>
            <a:ext cx="3065185" cy="2401703"/>
          </a:xfrm>
          <a:prstGeom prst="rect">
            <a:avLst/>
          </a:prstGeom>
        </p:spPr>
      </p:pic>
      <p:pic>
        <p:nvPicPr>
          <p:cNvPr id="20" name="그림 19" descr="텍스트, 스크린샷, 도표, 직사각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90680" y="3686549"/>
            <a:ext cx="2917539" cy="2298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DCBCD2A-FDA9-248C-9F8D-FB6CC7B897CD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34969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D8AC55B-5DF4-34C1-F95A-F1140F32E193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2826F6-6B28-92A2-627E-A5CCA8414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843" y="2372264"/>
            <a:ext cx="2389672" cy="5119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 startAt="2"/>
              <a:defRPr/>
            </a:pPr>
            <a:r>
              <a:rPr kumimoji="1" lang="ko-KR" altLang="en-US" sz="1400" b="1"/>
              <a:t>데이터 교차 검증 </a:t>
            </a:r>
            <a:r>
              <a:rPr kumimoji="1" lang="en-US" altLang="ko-KR" sz="1400" b="1"/>
              <a:t>- </a:t>
            </a:r>
            <a:r>
              <a:rPr kumimoji="1" lang="en-US" altLang="ko-KR" sz="1400"/>
              <a:t>GPT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BE450-AAE1-DD9E-7054-61D5C9B52C70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8842" y="3084712"/>
            <a:ext cx="2989781" cy="191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en-US" altLang="ko-KR" sz="1200"/>
              <a:t>NORMAL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- </a:t>
            </a:r>
            <a:r>
              <a:rPr kumimoji="1" lang="ko-KR" altLang="en-US" sz="1200"/>
              <a:t>일상적 대화나 금융 문의 등 일반 문맥</a:t>
            </a:r>
          </a:p>
          <a:p>
            <a:pPr marL="228600" lvl="0" indent="-228600">
              <a:lnSpc>
                <a:spcPct val="200000"/>
              </a:lnSpc>
              <a:buFont typeface="+mj-ea"/>
              <a:buAutoNum type="circleNumDbPlain" startAt="2"/>
              <a:defRPr/>
            </a:pPr>
            <a:r>
              <a:rPr kumimoji="1" lang="en-US" altLang="ko-KR" sz="1200"/>
              <a:t>SPECIFIC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- </a:t>
            </a:r>
            <a:r>
              <a:rPr kumimoji="1" lang="ko-KR" altLang="en-US" sz="1200"/>
              <a:t>개인정보 처리 업무</a:t>
            </a:r>
            <a:r>
              <a:rPr kumimoji="1" lang="en-US" altLang="ko-KR" sz="1200"/>
              <a:t>·</a:t>
            </a:r>
            <a:r>
              <a:rPr kumimoji="1" lang="ko-KR" altLang="en-US" sz="1200"/>
              <a:t>직무 대화 기반 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   </a:t>
            </a:r>
            <a:r>
              <a:rPr kumimoji="1" lang="ko-KR" altLang="en-US" sz="1200"/>
              <a:t>보이스피싱 상황</a:t>
            </a:r>
          </a:p>
        </p:txBody>
      </p:sp>
      <p:pic>
        <p:nvPicPr>
          <p:cNvPr id="9" name="그림 8" descr="텍스트, 스크린샷, 도표, 직사각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4385" y="1283918"/>
            <a:ext cx="2950828" cy="2313958"/>
          </a:xfrm>
          <a:prstGeom prst="rect">
            <a:avLst/>
          </a:prstGeom>
        </p:spPr>
      </p:pic>
      <p:pic>
        <p:nvPicPr>
          <p:cNvPr id="13" name="그림 12" descr="텍스트, 스크린샷, 도표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30555" y="1238115"/>
            <a:ext cx="2958188" cy="2366550"/>
          </a:xfrm>
          <a:prstGeom prst="rect">
            <a:avLst/>
          </a:prstGeom>
        </p:spPr>
      </p:pic>
      <p:pic>
        <p:nvPicPr>
          <p:cNvPr id="15" name="그림 14" descr="텍스트, 스크린샷, 도표, 직사각형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30757" y="3654614"/>
            <a:ext cx="3012285" cy="2354863"/>
          </a:xfrm>
          <a:prstGeom prst="rect">
            <a:avLst/>
          </a:prstGeom>
        </p:spPr>
      </p:pic>
      <p:pic>
        <p:nvPicPr>
          <p:cNvPr id="18" name="그림 17" descr="텍스트, 스크린샷, 도표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27840" y="3697855"/>
            <a:ext cx="2945442" cy="23150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E8ABC0-64B9-02CB-0F8D-76D95042A815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12273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EF7D258-BBD6-83ED-1E83-A668320619B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558035-F829-91FE-7878-0028514B2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4E7FB9-2C15-9431-EF11-35B451FFCD81}"/>
              </a:ext>
            </a:extLst>
          </p:cNvPr>
          <p:cNvSpPr txBox="1"/>
          <p:nvPr/>
        </p:nvSpPr>
        <p:spPr>
          <a:xfrm>
            <a:off x="968843" y="2372264"/>
            <a:ext cx="2177199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1400" b="1" dirty="0"/>
              <a:t>데이터 교차 검증 </a:t>
            </a:r>
            <a:r>
              <a:rPr kumimoji="1" lang="en-US" altLang="ko-KR" sz="1400" b="1" dirty="0"/>
              <a:t>- </a:t>
            </a:r>
            <a:r>
              <a:rPr kumimoji="1" lang="ko-KR" altLang="en-US" sz="1400" dirty="0"/>
              <a:t>요약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72DFE-B613-C28A-ABDE-7BAAAC20C730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16427"/>
              </p:ext>
            </p:extLst>
          </p:nvPr>
        </p:nvGraphicFramePr>
        <p:xfrm>
          <a:off x="5000611" y="1968553"/>
          <a:ext cx="6594740" cy="4111205"/>
        </p:xfrm>
        <a:graphic>
          <a:graphicData uri="http://schemas.openxmlformats.org/drawingml/2006/table">
            <a:tbl>
              <a:tblPr firstRow="1" bandRow="1"/>
              <a:tblGrid>
                <a:gridCol w="1113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0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0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00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00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7652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Train → Test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Domain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Accuracy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F1-Score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TN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FP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FN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TP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652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 → LLAMA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Normal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0.7939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0.6423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1158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234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158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352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52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 → LLAMA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Specific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0.8294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0.7310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918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226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356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 → LLAMA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Combined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0.8098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0.6841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2076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270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384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708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52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 → Gemini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Normal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0070C0"/>
                          </a:solidFill>
                        </a:rPr>
                        <a:t>0.9344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0.9099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974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84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22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535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652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 → Gemini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Specific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0.3870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0.4086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283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832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158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342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 → Gemini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Combined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0.6607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0.6154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1257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916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180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877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778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 → GPT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Normal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/>
                        <a:t>0.7666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0.5187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1024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33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340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201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778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 → GPT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Specific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0.5625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0.2339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742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256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399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100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 → GPT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Combined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0.6679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0.3693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1766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289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739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301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LLAMA → OS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Combined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0.6726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0.4642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2642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186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1444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706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Gemini → OS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Combined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0070C0"/>
                          </a:solidFill>
                        </a:rPr>
                        <a:t>0.9064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0.8967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2490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338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128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2022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585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GPT → OS</a:t>
                      </a:r>
                      <a:endParaRPr lang="en" sz="11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Combined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0070C0"/>
                          </a:solidFill>
                        </a:rPr>
                        <a:t>0.8515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0.8351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2368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460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279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</a:rPr>
                        <a:t>1871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68843" y="3084712"/>
            <a:ext cx="2715134" cy="818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200000"/>
              </a:lnSpc>
              <a:buFont typeface="+mj-ea"/>
              <a:buAutoNum type="circleNumDbPlain"/>
              <a:defRPr/>
            </a:pPr>
            <a:r>
              <a:rPr kumimoji="1" lang="en-US" altLang="ko-KR" sz="1200"/>
              <a:t>OS</a:t>
            </a:r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200"/>
              <a:t>    - open source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5AA79-573A-5808-FEB7-E5B627EAC935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262009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37C2F5-73F3-4440-6052-1B5EFB15B273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75B2B1-C34D-5A08-A5C7-B5AF9776BC2E}"/>
              </a:ext>
            </a:extLst>
          </p:cNvPr>
          <p:cNvSpPr txBox="1"/>
          <p:nvPr/>
        </p:nvSpPr>
        <p:spPr>
          <a:xfrm>
            <a:off x="968843" y="1136729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INTRO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C3F819-7D11-5F80-BAA6-7A32F9F7C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7FE411-A646-6537-F212-CD7B6BE68251}"/>
              </a:ext>
            </a:extLst>
          </p:cNvPr>
          <p:cNvSpPr txBox="1"/>
          <p:nvPr/>
        </p:nvSpPr>
        <p:spPr>
          <a:xfrm>
            <a:off x="968843" y="188896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주요 모듈 요약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28032" y="2177179"/>
            <a:ext cx="5536865" cy="3926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ko-KR" altLang="en-US" sz="1400" b="1" dirty="0"/>
              <a:t>보이스피싱 탐지 모델</a:t>
            </a:r>
          </a:p>
          <a:p>
            <a:pPr marL="742950" lvl="1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대화의 맥락을 반영하여 정상 업무 요청과 악성 요구를 </a:t>
            </a:r>
          </a:p>
          <a:p>
            <a:pPr marL="457200" lvl="1" indent="0">
              <a:lnSpc>
                <a:spcPct val="200000"/>
              </a:lnSpc>
              <a:buFont typeface="Arial"/>
              <a:buNone/>
              <a:defRPr/>
            </a:pPr>
            <a:r>
              <a:rPr kumimoji="1" lang="ko-KR" altLang="en-US" sz="1400" dirty="0"/>
              <a:t>      구분하는 </a:t>
            </a:r>
            <a:r>
              <a:rPr kumimoji="1" lang="en" altLang="ko-KR" sz="1400" b="1" dirty="0"/>
              <a:t>LSTM </a:t>
            </a:r>
            <a:r>
              <a:rPr kumimoji="1" lang="ko-KR" altLang="en-US" sz="1400" b="1" dirty="0"/>
              <a:t>기반 문맥 검증 모듈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ko-KR" altLang="en-US" sz="1400" b="1" dirty="0"/>
              <a:t>안티 </a:t>
            </a:r>
            <a:r>
              <a:rPr kumimoji="1" lang="ko-KR" altLang="en-US" sz="1400" b="1" dirty="0" err="1"/>
              <a:t>딥보이스</a:t>
            </a:r>
            <a:r>
              <a:rPr kumimoji="1" lang="ko-KR" altLang="en-US" sz="1400" b="1" dirty="0"/>
              <a:t> 모델</a:t>
            </a:r>
          </a:p>
          <a:p>
            <a:pPr marL="742950" lvl="1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음성 특성을 분석해 합성 음성</a:t>
            </a:r>
            <a:r>
              <a:rPr kumimoji="1" lang="en-US" altLang="ko-KR" sz="1400" dirty="0"/>
              <a:t>(</a:t>
            </a:r>
            <a:r>
              <a:rPr kumimoji="1" lang="en" altLang="ko-KR" sz="1400" dirty="0"/>
              <a:t>Synthetic Voice) </a:t>
            </a:r>
            <a:r>
              <a:rPr kumimoji="1" lang="ko-KR" altLang="en-US" sz="1400" dirty="0"/>
              <a:t>및 변조 </a:t>
            </a:r>
          </a:p>
          <a:p>
            <a:pPr marL="457200" lvl="1" indent="0">
              <a:lnSpc>
                <a:spcPct val="200000"/>
              </a:lnSpc>
              <a:buFont typeface="Arial"/>
              <a:buNone/>
              <a:defRPr/>
            </a:pPr>
            <a:r>
              <a:rPr kumimoji="1" lang="ko-KR" altLang="en-US" sz="1400" dirty="0"/>
              <a:t>      음성을 판별하는 </a:t>
            </a:r>
            <a:r>
              <a:rPr kumimoji="1" lang="ko-KR" altLang="en-US" sz="1400" b="1" dirty="0" err="1"/>
              <a:t>딥보이스</a:t>
            </a:r>
            <a:r>
              <a:rPr kumimoji="1" lang="ko-KR" altLang="en-US" sz="1400" b="1" dirty="0"/>
              <a:t> 기반 화자 검증 모듈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ko-KR" altLang="en-US" sz="1400" b="1" dirty="0"/>
              <a:t>실시간 발화 차단 로직</a:t>
            </a:r>
          </a:p>
          <a:p>
            <a:pPr marL="742950" lvl="1" indent="-28575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탐지 결과를 기반으로 위험 발화를 </a:t>
            </a:r>
            <a:r>
              <a:rPr kumimoji="1" lang="ko-KR" altLang="en-US" sz="1400" dirty="0" err="1"/>
              <a:t>밀리초</a:t>
            </a:r>
            <a:r>
              <a:rPr kumimoji="1" lang="ko-KR" altLang="en-US" sz="1400" dirty="0"/>
              <a:t> 단위로 차단 및 </a:t>
            </a:r>
          </a:p>
          <a:p>
            <a:pPr marL="457200" lvl="1" indent="0">
              <a:lnSpc>
                <a:spcPct val="200000"/>
              </a:lnSpc>
              <a:buFont typeface="Arial"/>
              <a:buNone/>
              <a:defRPr/>
            </a:pPr>
            <a:r>
              <a:rPr kumimoji="1" lang="ko-KR" altLang="en-US" sz="1400" dirty="0"/>
              <a:t>      경고하는 </a:t>
            </a:r>
            <a:r>
              <a:rPr kumimoji="1" lang="ko-KR" altLang="en-US" sz="1400" b="1" dirty="0" err="1"/>
              <a:t>온디바이스</a:t>
            </a:r>
            <a:r>
              <a:rPr kumimoji="1" lang="ko-KR" altLang="en-US" sz="1400" b="1" dirty="0"/>
              <a:t> 실시간 대응 로직</a:t>
            </a:r>
          </a:p>
        </p:txBody>
      </p:sp>
      <p:pic>
        <p:nvPicPr>
          <p:cNvPr id="6" name="그림 5" descr="텍스트, 원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22E63D-1C9F-BCE3-6AE4-6B386F09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5" y="2918702"/>
            <a:ext cx="5321925" cy="14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3EAFF3-D18D-E745-AEFA-F3FA5C18664A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68B826-76A7-9587-6616-97B523A7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18DFE-D8E8-FF37-3CDE-161512A110CA}"/>
              </a:ext>
            </a:extLst>
          </p:cNvPr>
          <p:cNvSpPr txBox="1"/>
          <p:nvPr/>
        </p:nvSpPr>
        <p:spPr>
          <a:xfrm>
            <a:off x="968843" y="2372264"/>
            <a:ext cx="2177199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1400" b="1" dirty="0"/>
              <a:t>데이터 교차 검증 </a:t>
            </a:r>
            <a:r>
              <a:rPr kumimoji="1" lang="en-US" altLang="ko-KR" sz="1400" b="1" dirty="0"/>
              <a:t>- </a:t>
            </a:r>
            <a:r>
              <a:rPr kumimoji="1" lang="ko-KR" altLang="en-US" sz="1400" dirty="0"/>
              <a:t>요약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AECF3-E3AC-8EB1-37BA-ECC3BB1CB6A3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1149" y="4637613"/>
            <a:ext cx="6560728" cy="179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en" altLang="ko-KR" sz="1400" b="1" dirty="0"/>
              <a:t>OS </a:t>
            </a:r>
            <a:r>
              <a:rPr kumimoji="1" lang="ko-KR" altLang="en-US" sz="1400" b="1" dirty="0"/>
              <a:t>학습 모델 </a:t>
            </a:r>
            <a:r>
              <a:rPr kumimoji="1" lang="ko-KR" altLang="en-US" sz="1400" dirty="0"/>
              <a:t>→ 생성형 데이터 평가 시 </a:t>
            </a:r>
            <a:r>
              <a:rPr kumimoji="1" lang="en" altLang="ko-KR" sz="1400" b="1" dirty="0"/>
              <a:t>Specific </a:t>
            </a:r>
            <a:r>
              <a:rPr kumimoji="1" lang="ko-KR" altLang="en-US" sz="1400" b="1" dirty="0"/>
              <a:t>대응력 낮음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 b="1" dirty="0"/>
              <a:t>생성형 데이터 학습 모델 </a:t>
            </a:r>
            <a:r>
              <a:rPr kumimoji="1" lang="ko-KR" altLang="en-US" sz="1400" dirty="0"/>
              <a:t>→ </a:t>
            </a:r>
            <a:r>
              <a:rPr kumimoji="1" lang="en" altLang="ko-KR" sz="1400" dirty="0"/>
              <a:t>OS </a:t>
            </a:r>
            <a:r>
              <a:rPr kumimoji="1" lang="ko-KR" altLang="en-US" sz="1400" dirty="0"/>
              <a:t>데이터 평가 시에도 높은 정확도</a:t>
            </a: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kumimoji="1" lang="ko-KR" altLang="en-US" sz="1400" dirty="0"/>
              <a:t>       → </a:t>
            </a:r>
            <a:r>
              <a:rPr kumimoji="1" lang="en" altLang="ko-KR" sz="1400" b="1" dirty="0"/>
              <a:t>OS </a:t>
            </a:r>
            <a:r>
              <a:rPr kumimoji="1" lang="ko-KR" altLang="en-US" sz="1400" b="1" dirty="0"/>
              <a:t>데이터 패턴까지 자연스럽게 학습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 dirty="0"/>
              <a:t>오히려 </a:t>
            </a:r>
            <a:r>
              <a:rPr kumimoji="1" lang="ko-KR" altLang="en-US" sz="1400" b="1" dirty="0"/>
              <a:t>생성 데이터로 학습한 모델</a:t>
            </a:r>
            <a:r>
              <a:rPr kumimoji="1" lang="ko-KR" altLang="en-US" sz="1400" dirty="0"/>
              <a:t>이 </a:t>
            </a:r>
            <a:r>
              <a:rPr kumimoji="1" lang="en-US" altLang="ko-KR" sz="1400" dirty="0" err="1"/>
              <a:t>os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데이터를 평가할 때 </a:t>
            </a:r>
            <a:r>
              <a:rPr kumimoji="1" lang="ko-KR" altLang="en-US" sz="1400" b="1" dirty="0"/>
              <a:t>높은 성능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598" y="2924647"/>
            <a:ext cx="4853651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lang="ko-KR" altLang="ko-KR" sz="1400" dirty="0"/>
              <a:t>일반적으로 </a:t>
            </a:r>
            <a:r>
              <a:rPr lang="ko-KR" altLang="ko-KR" sz="1400" b="1" dirty="0"/>
              <a:t>생성 데이터</a:t>
            </a:r>
            <a:r>
              <a:rPr lang="ko-KR" altLang="ko-KR" sz="1400" dirty="0"/>
              <a:t>는 </a:t>
            </a:r>
            <a:r>
              <a:rPr lang="ko-KR" altLang="ko-KR" sz="1400" b="1" dirty="0"/>
              <a:t>실제 데이터</a:t>
            </a:r>
            <a:r>
              <a:rPr lang="ko-KR" altLang="ko-KR" sz="1400" dirty="0"/>
              <a:t>보다 단조롭고 </a:t>
            </a: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lang="ko-KR" altLang="en-US" sz="1400" dirty="0"/>
              <a:t>      </a:t>
            </a:r>
            <a:r>
              <a:rPr lang="ko-KR" altLang="ko-KR" sz="1400" b="1" dirty="0"/>
              <a:t>다양성이 낮은 경향이 </a:t>
            </a:r>
            <a:r>
              <a:rPr lang="ko-KR" altLang="ko-KR" sz="1400" b="1" dirty="0" err="1"/>
              <a:t>있을거라고</a:t>
            </a:r>
            <a:r>
              <a:rPr lang="ko-KR" altLang="ko-KR" sz="1400" b="1" dirty="0"/>
              <a:t> 판단</a:t>
            </a:r>
            <a:r>
              <a:rPr lang="ko-KR" altLang="ko-KR" sz="1400" dirty="0"/>
              <a:t>했던 기존의 예상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0070" y="1959205"/>
            <a:ext cx="5452133" cy="2779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ko-KR" altLang="en-US" sz="2400" b="1"/>
              <a:t>오히려 </a:t>
            </a:r>
            <a:r>
              <a:rPr lang="ko-KR" altLang="ko-KR" sz="2400" b="1"/>
              <a:t>생성 데이터의 </a:t>
            </a:r>
          </a:p>
          <a:p>
            <a:pPr lvl="0" algn="ctr">
              <a:lnSpc>
                <a:spcPct val="200000"/>
              </a:lnSpc>
              <a:defRPr/>
            </a:pPr>
            <a:r>
              <a:rPr lang="ko-KR" altLang="ko-KR" sz="2400" b="1"/>
              <a:t>표현 다양성과 문맥적 커버리지가 </a:t>
            </a:r>
          </a:p>
          <a:p>
            <a:pPr lvl="0" algn="ctr">
              <a:lnSpc>
                <a:spcPct val="200000"/>
              </a:lnSpc>
              <a:defRPr/>
            </a:pPr>
            <a:r>
              <a:rPr lang="ko-KR" altLang="ko-KR" sz="2400" b="1"/>
              <a:t>실제 데이터보다 넓었다는 것</a:t>
            </a:r>
          </a:p>
          <a:p>
            <a:pPr lvl="0">
              <a:lnSpc>
                <a:spcPct val="200000"/>
              </a:lnSpc>
              <a:defRPr/>
            </a:pPr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46040" y="3959918"/>
            <a:ext cx="0" cy="604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51800" y="4509384"/>
            <a:ext cx="3363421" cy="7014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1400" dirty="0" err="1"/>
              <a:t>Lm</a:t>
            </a:r>
            <a:r>
              <a:rPr lang="ko-KR" altLang="en-US" sz="1400" dirty="0"/>
              <a:t> 기반 데이터 생성이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ko-KR" sz="1400" b="1" dirty="0"/>
              <a:t>언어적 분포</a:t>
            </a:r>
            <a:r>
              <a:rPr lang="ko-KR" altLang="ko-KR" sz="1400" dirty="0"/>
              <a:t>와 </a:t>
            </a:r>
            <a:r>
              <a:rPr lang="ko-KR" altLang="ko-KR" sz="1400" b="1" dirty="0"/>
              <a:t>문맥 다양성</a:t>
            </a:r>
            <a:r>
              <a:rPr lang="ko-KR" altLang="ko-KR" sz="1400" dirty="0"/>
              <a:t>을 개선하는 방</a:t>
            </a:r>
            <a:r>
              <a:rPr lang="ko-KR" altLang="en-US" sz="1400" dirty="0"/>
              <a:t>법론</a:t>
            </a:r>
            <a:endParaRPr kumimoji="1"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71BF9-9459-450F-6DD0-AA00F3050ED6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265555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F2E78AA-586A-1E4F-E210-02607E5C91A7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6E4111-9D05-CB08-A7C0-81363C1C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E01816-1815-F67E-93C9-FD2C55ADC444}"/>
              </a:ext>
            </a:extLst>
          </p:cNvPr>
          <p:cNvSpPr txBox="1"/>
          <p:nvPr/>
        </p:nvSpPr>
        <p:spPr>
          <a:xfrm>
            <a:off x="968843" y="2372264"/>
            <a:ext cx="170271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kumimoji="1" lang="ko-KR" altLang="en-US" sz="1400" b="1" dirty="0"/>
              <a:t>언어 다양성 비교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EA33B5-3656-3ADE-3B8F-6F468CB0B803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24819" y="5190151"/>
            <a:ext cx="87630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kumimoji="1" lang="en-US" altLang="ko-KR" sz="1300" dirty="0"/>
              <a:t>TTR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전체 단어에서 </a:t>
            </a:r>
            <a:r>
              <a:rPr kumimoji="1" lang="ko-KR" altLang="en-US" sz="1300" b="1" dirty="0"/>
              <a:t>고유 단어</a:t>
            </a:r>
            <a:r>
              <a:rPr kumimoji="1" lang="ko-KR" altLang="en-US" sz="1300" dirty="0"/>
              <a:t>가 차지하는 비율 </a:t>
            </a:r>
            <a:r>
              <a:rPr kumimoji="1" lang="en-US" altLang="ko-KR" sz="1300" dirty="0"/>
              <a:t>(</a:t>
            </a:r>
            <a:r>
              <a:rPr kumimoji="1" lang="ko-KR" altLang="en-US" sz="1300" dirty="0"/>
              <a:t>단어</a:t>
            </a:r>
            <a:r>
              <a:rPr kumimoji="1" lang="en-US" altLang="ko-KR" sz="1300" dirty="0"/>
              <a:t>/</a:t>
            </a:r>
            <a:r>
              <a:rPr kumimoji="1" lang="ko-KR" altLang="en-US" sz="1300" dirty="0"/>
              <a:t>문체 다양성 지표</a:t>
            </a:r>
            <a:r>
              <a:rPr kumimoji="1" lang="en-US" altLang="ko-KR" sz="1300" dirty="0"/>
              <a:t>)</a:t>
            </a:r>
          </a:p>
          <a:p>
            <a:pPr marL="285750" lvl="0" indent="-285750">
              <a:buFont typeface="Arial"/>
              <a:buChar char="•"/>
              <a:defRPr/>
            </a:pPr>
            <a:r>
              <a:rPr kumimoji="1" lang="en-US" altLang="ko-KR" sz="1300" dirty="0"/>
              <a:t>MSTTR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텍스트 길이에 영향을 받지 않고 </a:t>
            </a:r>
            <a:r>
              <a:rPr kumimoji="1" lang="ko-KR" altLang="en-US" sz="1300" b="1" dirty="0"/>
              <a:t>단어 다양성</a:t>
            </a:r>
            <a:r>
              <a:rPr kumimoji="1" lang="ko-KR" altLang="en-US" sz="1300" dirty="0"/>
              <a:t> 평가</a:t>
            </a:r>
          </a:p>
          <a:p>
            <a:pPr marL="285750" lvl="0" indent="-285750">
              <a:buFont typeface="Arial"/>
              <a:buChar char="•"/>
              <a:defRPr/>
            </a:pPr>
            <a:r>
              <a:rPr kumimoji="1" lang="en-US" altLang="ko-KR" sz="1300" dirty="0"/>
              <a:t>Yule’s K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단어 </a:t>
            </a:r>
            <a:r>
              <a:rPr kumimoji="1" lang="ko-KR" altLang="en-US" sz="1300" b="1" dirty="0"/>
              <a:t>반복 정도</a:t>
            </a:r>
            <a:r>
              <a:rPr kumimoji="1" lang="ko-KR" altLang="en-US" sz="1300" dirty="0"/>
              <a:t>를 측정 </a:t>
            </a:r>
            <a:r>
              <a:rPr kumimoji="1" lang="en-US" altLang="ko-KR" sz="1300" dirty="0"/>
              <a:t>(</a:t>
            </a:r>
            <a:r>
              <a:rPr kumimoji="1" lang="ko-KR" altLang="en-US" sz="1300" dirty="0"/>
              <a:t>문체 단조</a:t>
            </a:r>
            <a:r>
              <a:rPr kumimoji="1" lang="en-US" altLang="ko-KR" sz="1300" dirty="0"/>
              <a:t>)</a:t>
            </a:r>
          </a:p>
          <a:p>
            <a:pPr marL="285750" lvl="0" indent="-285750">
              <a:buFont typeface="Arial"/>
              <a:buChar char="•"/>
              <a:defRPr/>
            </a:pPr>
            <a:r>
              <a:rPr lang="en" altLang="ko-KR" sz="1300" dirty="0"/>
              <a:t>Hapax</a:t>
            </a:r>
            <a:r>
              <a:rPr lang="ko-KR" altLang="en-US" sz="1300" dirty="0"/>
              <a:t> </a:t>
            </a:r>
            <a:r>
              <a:rPr lang="en-US" altLang="ko-KR" sz="1300" dirty="0"/>
              <a:t>:</a:t>
            </a:r>
            <a:r>
              <a:rPr lang="ko-KR" altLang="en-US" sz="1300" dirty="0"/>
              <a:t> </a:t>
            </a:r>
            <a:r>
              <a:rPr lang="ko-KR" altLang="en-US" sz="1300" b="1" dirty="0"/>
              <a:t>희귀 단어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ko-KR" altLang="en-US" sz="1300" b="1" dirty="0"/>
              <a:t>특이 표현 </a:t>
            </a:r>
            <a:r>
              <a:rPr lang="ko-KR" altLang="en-US" sz="1300" dirty="0"/>
              <a:t>비율 </a:t>
            </a:r>
            <a:r>
              <a:rPr lang="en-US" altLang="ko-KR" sz="1300" dirty="0"/>
              <a:t>(</a:t>
            </a:r>
            <a:r>
              <a:rPr lang="ko-KR" altLang="en-US" sz="1300" dirty="0"/>
              <a:t>문체 다양성 증가</a:t>
            </a:r>
            <a:r>
              <a:rPr lang="en-US" altLang="ko-KR" sz="1300" dirty="0"/>
              <a:t>)</a:t>
            </a:r>
          </a:p>
          <a:p>
            <a:pPr marL="285750" lvl="0" indent="-285750">
              <a:buFont typeface="Arial"/>
              <a:buChar char="•"/>
              <a:defRPr/>
            </a:pPr>
            <a:endParaRPr kumimoji="1" lang="ko-KR" alt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968843" y="2836411"/>
            <a:ext cx="5707190" cy="943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lang="ko-KR" altLang="en-US" sz="1400"/>
              <a:t>다음으로</a:t>
            </a:r>
            <a:r>
              <a:rPr lang="en-US" altLang="ko-KR" sz="1400"/>
              <a:t>,</a:t>
            </a:r>
            <a:r>
              <a:rPr lang="ko-KR" altLang="en-US" sz="1400"/>
              <a:t> </a:t>
            </a:r>
            <a:r>
              <a:rPr lang="en-US" altLang="ko-KR" sz="1400"/>
              <a:t>OS</a:t>
            </a:r>
            <a:r>
              <a:rPr lang="ko-KR" altLang="en-US" sz="1400"/>
              <a:t> 데이터 대비 다양성 효과가 떨어졌던 </a:t>
            </a:r>
            <a:r>
              <a:rPr lang="en-US" altLang="ko-KR" sz="1400"/>
              <a:t>LLAMA</a:t>
            </a:r>
            <a:r>
              <a:rPr lang="ko-KR" altLang="en-US" sz="1400"/>
              <a:t>를 </a:t>
            </a: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lang="ko-KR" altLang="en-US" sz="1400"/>
              <a:t>      제외한 데이터셋별 언어적 다양성을 정량적으로 비교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520789"/>
              </p:ext>
            </p:extLst>
          </p:nvPr>
        </p:nvGraphicFramePr>
        <p:xfrm>
          <a:off x="1173306" y="3942774"/>
          <a:ext cx="9845386" cy="1036320"/>
        </p:xfrm>
        <a:graphic>
          <a:graphicData uri="http://schemas.openxmlformats.org/drawingml/2006/table">
            <a:tbl>
              <a:tblPr firstRow="1" bandRow="1"/>
              <a:tblGrid>
                <a:gridCol w="1148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80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721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474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7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데이터셋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TTR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MSTTR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 dirty="0"/>
                        <a:t>고유 단어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전체 단어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평균 길이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길이 표준편차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희귀어 비율 </a:t>
                      </a:r>
                      <a:r>
                        <a:rPr lang="en-US" altLang="ko-KR" sz="1100"/>
                        <a:t>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Hapax </a:t>
                      </a:r>
                      <a:r>
                        <a:rPr lang="ko-KR" altLang="en-US" sz="1100"/>
                        <a:t>비율 </a:t>
                      </a:r>
                      <a:r>
                        <a:rPr lang="en-US" altLang="ko-KR" sz="1100"/>
                        <a:t>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Yule's 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OpenSource</a:t>
                      </a:r>
                      <a:endParaRPr lang="e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0.0815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0.8219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0070C0"/>
                          </a:solidFill>
                        </a:rPr>
                        <a:t>295,446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0070C0"/>
                          </a:solidFill>
                        </a:rPr>
                        <a:t>3,625,924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728.39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670.45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74.11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60.42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0070C0"/>
                          </a:solidFill>
                        </a:rPr>
                        <a:t>16.07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Gemini</a:t>
                      </a:r>
                      <a:endParaRPr lang="e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0.1024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0070C0"/>
                          </a:solidFill>
                        </a:rPr>
                        <a:t>0.8222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52,339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511,186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158.26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158.76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71.78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56.63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30.62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GPT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0070C0"/>
                          </a:solidFill>
                        </a:rPr>
                        <a:t>0.1124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0.8221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40,210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357,838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115.62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163.37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0070C0"/>
                          </a:solidFill>
                        </a:rPr>
                        <a:t>74.26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dirty="0"/>
                        <a:t>60.30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dirty="0"/>
                        <a:t>26.66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A3D3125-B252-4BDE-8D63-7A1963AA6963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9794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F461532-61E5-5FD8-7233-A0918B16719B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3C8D3F-4DD8-3EBA-E290-1036AF91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F829B8-73A6-7179-5F59-E011A15C4BB2}"/>
              </a:ext>
            </a:extLst>
          </p:cNvPr>
          <p:cNvSpPr txBox="1"/>
          <p:nvPr/>
        </p:nvSpPr>
        <p:spPr>
          <a:xfrm>
            <a:off x="968843" y="2372264"/>
            <a:ext cx="170271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kumimoji="1" lang="ko-KR" altLang="en-US" sz="1400" b="1" dirty="0"/>
              <a:t>언어 다양성 비교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3D3FC-50CF-2321-13FD-440D46B5448E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56904-1939-8CD3-AA1F-C41864388FE4}"/>
              </a:ext>
            </a:extLst>
          </p:cNvPr>
          <p:cNvSpPr txBox="1"/>
          <p:nvPr/>
        </p:nvSpPr>
        <p:spPr>
          <a:xfrm>
            <a:off x="968843" y="3136777"/>
            <a:ext cx="10490094" cy="1373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ko-KR" sz="1400" b="1" dirty="0"/>
              <a:t>GPT</a:t>
            </a:r>
            <a:r>
              <a:rPr lang="ko-KR" altLang="en-US" sz="1400" b="1" dirty="0"/>
              <a:t> 생성 데이터</a:t>
            </a:r>
            <a:r>
              <a:rPr lang="ko-KR" altLang="en-US" sz="1400" dirty="0"/>
              <a:t>가 </a:t>
            </a:r>
            <a:r>
              <a:rPr lang="ko-KR" altLang="en-US" sz="1400" b="1" dirty="0"/>
              <a:t>단어 다양성</a:t>
            </a:r>
            <a:r>
              <a:rPr lang="ko-KR" altLang="en-US" sz="1400" dirty="0"/>
              <a:t>이 가장 높고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b="1" dirty="0"/>
              <a:t>희귀 단어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특이 표현 사용</a:t>
            </a:r>
            <a:r>
              <a:rPr lang="ko-KR" altLang="en-US" sz="1400" dirty="0"/>
              <a:t>이 상대적으로 많음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ko-KR" sz="1400" b="1" dirty="0"/>
              <a:t>Gemini</a:t>
            </a:r>
            <a:r>
              <a:rPr kumimoji="1" lang="ko-KR" altLang="en-US" sz="1400" b="1" dirty="0"/>
              <a:t> 생성 데이터 </a:t>
            </a:r>
            <a:r>
              <a:rPr kumimoji="1" lang="ko-KR" altLang="en-US" sz="1400" dirty="0"/>
              <a:t>또한 </a:t>
            </a:r>
            <a:r>
              <a:rPr kumimoji="1" lang="en-US" altLang="ko-KR" sz="1400" dirty="0" err="1"/>
              <a:t>os</a:t>
            </a:r>
            <a:r>
              <a:rPr kumimoji="1" lang="ko-KR" altLang="en-US" sz="1400" dirty="0"/>
              <a:t> 데이터보다 </a:t>
            </a:r>
            <a:r>
              <a:rPr kumimoji="1" lang="ko-KR" altLang="en-US" sz="1400" b="1" dirty="0"/>
              <a:t>단어 다양성</a:t>
            </a:r>
            <a:r>
              <a:rPr kumimoji="1" lang="ko-KR" altLang="en-US" sz="1400" dirty="0"/>
              <a:t>이 높고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b="1" dirty="0"/>
              <a:t>표현 다양성</a:t>
            </a:r>
            <a:r>
              <a:rPr kumimoji="1" lang="ko-KR" altLang="en-US" sz="1400" dirty="0"/>
              <a:t>도 높음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동시에 </a:t>
            </a:r>
            <a:r>
              <a:rPr kumimoji="1" lang="ko-KR" altLang="en-US" sz="1400" b="1" dirty="0"/>
              <a:t>반복적 패턴</a:t>
            </a:r>
            <a:r>
              <a:rPr kumimoji="1" lang="ko-KR" altLang="en-US" sz="1400" dirty="0"/>
              <a:t>이 많음</a:t>
            </a:r>
            <a:endParaRPr kumimoji="1" lang="en-US" altLang="ko-KR" sz="14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ko-KR" altLang="en-US" sz="1400" b="1" dirty="0"/>
              <a:t>생성 데이터</a:t>
            </a:r>
            <a:r>
              <a:rPr kumimoji="1" lang="ko-KR" altLang="en-US" sz="1400" dirty="0"/>
              <a:t>가 </a:t>
            </a:r>
            <a:r>
              <a:rPr kumimoji="1" lang="en-US" altLang="ko-KR" sz="1400" dirty="0" err="1"/>
              <a:t>os</a:t>
            </a:r>
            <a:r>
              <a:rPr kumimoji="1" lang="ko-KR" altLang="en-US" sz="1400" dirty="0"/>
              <a:t>보다 문장 길이 편차가 적어 </a:t>
            </a:r>
            <a:r>
              <a:rPr kumimoji="1" lang="ko-KR" altLang="en-US" sz="1400" b="1" dirty="0"/>
              <a:t>학습 안정성</a:t>
            </a:r>
            <a:r>
              <a:rPr kumimoji="1" lang="ko-KR" altLang="en-US" sz="1400" dirty="0"/>
              <a:t>이 높고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lang="ko-KR" altLang="ko-KR" sz="1400" b="1" dirty="0"/>
              <a:t>더 적은 데이터로도 다양한 어휘와 표현 패턴</a:t>
            </a:r>
            <a:r>
              <a:rPr lang="ko-KR" altLang="ko-KR" sz="1400" dirty="0"/>
              <a:t>을 생성</a:t>
            </a:r>
            <a:r>
              <a:rPr lang="ko-KR" altLang="ko-KR" sz="1100" dirty="0"/>
              <a:t> </a:t>
            </a:r>
            <a:endParaRPr kumimoji="1"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6F8B1-F574-814F-8E06-EF7CBD466B33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247585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D8800A-8209-F683-5A72-31E9FB7F2398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A3A1AC-507E-9973-0BAB-05A994A60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E4FE93-2A45-6D03-28AE-A2037B854641}"/>
              </a:ext>
            </a:extLst>
          </p:cNvPr>
          <p:cNvSpPr txBox="1"/>
          <p:nvPr/>
        </p:nvSpPr>
        <p:spPr>
          <a:xfrm>
            <a:off x="968843" y="2372264"/>
            <a:ext cx="13917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kumimoji="1" lang="ko-KR" altLang="en-US" sz="1400" b="1" dirty="0"/>
              <a:t>패턴 다양성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1BE46-6D11-4938-AFF1-655597A2A477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7689" y="2360262"/>
            <a:ext cx="8364139" cy="3924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lang="ko-KR" altLang="en-US" sz="1400" dirty="0"/>
              <a:t>다음으로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b="1" dirty="0"/>
              <a:t>프롬프트 엔지니어링 </a:t>
            </a:r>
            <a:r>
              <a:rPr lang="ko-KR" altLang="en-US" sz="1400" dirty="0"/>
              <a:t>기반 </a:t>
            </a:r>
            <a:r>
              <a:rPr lang="ko-KR" altLang="en-US" sz="1400" b="1" dirty="0"/>
              <a:t>패턴 다양성 </a:t>
            </a:r>
            <a:r>
              <a:rPr lang="ko-KR" altLang="en-US" sz="1400" dirty="0"/>
              <a:t>검증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단순 문장 길이나 단어 수 등의 다양성이 아닌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시나리오 수준의 </a:t>
            </a:r>
            <a:r>
              <a:rPr kumimoji="1" lang="ko-KR" altLang="en-US" sz="1400" b="1" dirty="0"/>
              <a:t>맥락적 다양성 확보</a:t>
            </a:r>
            <a:r>
              <a:rPr kumimoji="1" lang="ko-KR" altLang="en-US" sz="1400" dirty="0"/>
              <a:t>하는데 집중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전체적으로 </a:t>
            </a:r>
            <a:r>
              <a:rPr kumimoji="1" lang="en-US" altLang="ko-KR" sz="1400" b="1" dirty="0"/>
              <a:t>1,500</a:t>
            </a:r>
            <a:r>
              <a:rPr kumimoji="1" lang="ko-KR" altLang="en-US" sz="1400" b="1" dirty="0"/>
              <a:t>개의 시나리오</a:t>
            </a:r>
            <a:r>
              <a:rPr kumimoji="1" lang="ko-KR" altLang="en-US" sz="1400" dirty="0"/>
              <a:t>를 설계 </a:t>
            </a:r>
          </a:p>
          <a:p>
            <a:pPr marL="457200" lvl="1" indent="0">
              <a:lnSpc>
                <a:spcPct val="200000"/>
              </a:lnSpc>
              <a:buFont typeface="Arial"/>
              <a:buNone/>
              <a:defRPr/>
            </a:pPr>
            <a:r>
              <a:rPr kumimoji="1" lang="en-US" altLang="ko-KR" sz="1400" dirty="0"/>
              <a:t>→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normal &amp; specific</a:t>
            </a:r>
            <a:r>
              <a:rPr kumimoji="1" lang="ko-KR" altLang="en-US" sz="1400" dirty="0"/>
              <a:t> 각각 </a:t>
            </a:r>
            <a:r>
              <a:rPr kumimoji="1" lang="en-US" altLang="ko-KR" sz="1400" dirty="0"/>
              <a:t>750</a:t>
            </a:r>
            <a:r>
              <a:rPr kumimoji="1" lang="ko-KR" altLang="en-US" sz="1400" dirty="0"/>
              <a:t>개의 시나리오를 구성하고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각 시나리오당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개씩의 변형된 대화를 </a:t>
            </a:r>
          </a:p>
          <a:p>
            <a:pPr marL="457200" lvl="1" indent="0">
              <a:lnSpc>
                <a:spcPct val="200000"/>
              </a:lnSpc>
              <a:buFont typeface="Arial"/>
              <a:buNone/>
              <a:defRPr/>
            </a:pPr>
            <a:r>
              <a:rPr kumimoji="1" lang="ko-KR" altLang="en-US" sz="1400" dirty="0"/>
              <a:t>생성하도록 설계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특히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보이스피싱 시나리오의 경우 전체의 약 </a:t>
            </a:r>
            <a:r>
              <a:rPr kumimoji="1" lang="en-US" altLang="ko-KR" sz="1400" b="1" dirty="0"/>
              <a:t>70%</a:t>
            </a:r>
            <a:r>
              <a:rPr kumimoji="1" lang="ko-KR" altLang="en-US" sz="1400" dirty="0"/>
              <a:t>는 </a:t>
            </a:r>
            <a:r>
              <a:rPr kumimoji="1" lang="en-US" altLang="ko-KR" sz="1400" dirty="0"/>
              <a:t>‘</a:t>
            </a:r>
            <a:r>
              <a:rPr kumimoji="1" lang="ko-KR" altLang="en-US" sz="1400" b="1" dirty="0"/>
              <a:t>피싱이 실패하는 상황</a:t>
            </a:r>
            <a:r>
              <a:rPr kumimoji="1" lang="en-US" altLang="ko-KR" sz="1400" dirty="0"/>
              <a:t>’</a:t>
            </a:r>
            <a:r>
              <a:rPr kumimoji="1" lang="ko-KR" altLang="en-US" sz="1400" dirty="0" err="1"/>
              <a:t>으로</a:t>
            </a:r>
            <a:r>
              <a:rPr kumimoji="1" lang="ko-KR" altLang="en-US" sz="1400" dirty="0"/>
              <a:t> 설계</a:t>
            </a:r>
          </a:p>
          <a:p>
            <a:pPr marL="457200" lvl="1" indent="0">
              <a:lnSpc>
                <a:spcPct val="200000"/>
              </a:lnSpc>
              <a:buFont typeface="Arial"/>
              <a:buNone/>
              <a:defRPr/>
            </a:pPr>
            <a:r>
              <a:rPr kumimoji="1" lang="en-US" altLang="ko-KR" sz="1400" dirty="0"/>
              <a:t>→</a:t>
            </a:r>
            <a:r>
              <a:rPr kumimoji="1" lang="ko-KR" altLang="en-US" sz="1400" dirty="0"/>
              <a:t> 공격자가 공격을 시도하더라도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수신자가 </a:t>
            </a:r>
            <a:r>
              <a:rPr kumimoji="1" lang="en-US" altLang="ko-KR" sz="1400" dirty="0"/>
              <a:t>‘</a:t>
            </a:r>
            <a:r>
              <a:rPr kumimoji="1" lang="ko-KR" altLang="en-US" sz="1400" dirty="0"/>
              <a:t>의심스럽다</a:t>
            </a:r>
            <a:r>
              <a:rPr kumimoji="1" lang="en-US" altLang="ko-KR" sz="1400" dirty="0"/>
              <a:t>’,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‘</a:t>
            </a:r>
            <a:r>
              <a:rPr kumimoji="1" lang="ko-KR" altLang="en-US" sz="1400" dirty="0"/>
              <a:t>본인 확인 거부</a:t>
            </a:r>
            <a:r>
              <a:rPr kumimoji="1" lang="en-US" altLang="ko-KR" sz="1400" dirty="0"/>
              <a:t>’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처럼</a:t>
            </a:r>
            <a:r>
              <a:rPr kumimoji="1" lang="ko-KR" altLang="en-US" sz="1400" dirty="0"/>
              <a:t> 대응하는 흐름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반면 정상 대화의 경우에는 본인 인증 등 </a:t>
            </a:r>
            <a:r>
              <a:rPr kumimoji="1" lang="en-US" altLang="ko-KR" sz="1400" dirty="0"/>
              <a:t>‘</a:t>
            </a:r>
            <a:r>
              <a:rPr kumimoji="1" lang="ko-KR" altLang="en-US" sz="1400" b="1" dirty="0"/>
              <a:t>정보를 요청할 수밖에 없는 상황</a:t>
            </a:r>
            <a:r>
              <a:rPr kumimoji="1" lang="en-US" altLang="ko-KR" sz="1400" dirty="0"/>
              <a:t>’</a:t>
            </a:r>
            <a:r>
              <a:rPr kumimoji="1" lang="ko-KR" altLang="en-US" sz="1400" dirty="0"/>
              <a:t>을 중점적으로 추가</a:t>
            </a:r>
          </a:p>
          <a:p>
            <a:pPr marL="457200" lvl="1" indent="0">
              <a:lnSpc>
                <a:spcPct val="200000"/>
              </a:lnSpc>
              <a:buFont typeface="Arial"/>
              <a:buNone/>
              <a:defRPr/>
            </a:pPr>
            <a:r>
              <a:rPr kumimoji="1" lang="en-US" altLang="ko-KR" sz="1400" dirty="0"/>
              <a:t>→</a:t>
            </a:r>
            <a:r>
              <a:rPr kumimoji="1" lang="ko-KR" altLang="en-US" sz="1400" dirty="0"/>
              <a:t> 단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현실과 마찬가지로 민감정보 전체를 요구하는 것이 아니라 </a:t>
            </a:r>
            <a:r>
              <a:rPr kumimoji="1" lang="ko-KR" altLang="en-US" sz="1400" b="1" dirty="0"/>
              <a:t>일부만 확인</a:t>
            </a:r>
            <a:r>
              <a:rPr kumimoji="1" lang="ko-KR" altLang="en-US" sz="1400" dirty="0"/>
              <a:t>하는 식으로 제어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6014" y="3792761"/>
            <a:ext cx="19976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b="1"/>
              <a:t>❌단어 패턴 학습 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190" y="4324431"/>
            <a:ext cx="304602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ko-KR" altLang="en-US" b="1"/>
              <a:t>✅ 정보 요청의 정당성</a:t>
            </a:r>
          </a:p>
          <a:p>
            <a:pPr lvl="0" algn="ctr">
              <a:defRPr/>
            </a:pPr>
            <a:r>
              <a:rPr kumimoji="1" lang="ko-KR" altLang="en-US" b="1"/>
              <a:t>     대화 흐름의 자연스러움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C3FEF-CD83-F0A1-56AB-904BC9ECE522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31630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50C9CE-81ED-3685-09E5-13EBF3576316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E4955E-2183-DFDD-7F66-4491D9CB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BA984E-786F-1E76-3B9A-144A4C8364F2}"/>
              </a:ext>
            </a:extLst>
          </p:cNvPr>
          <p:cNvSpPr txBox="1"/>
          <p:nvPr/>
        </p:nvSpPr>
        <p:spPr>
          <a:xfrm>
            <a:off x="968843" y="2372264"/>
            <a:ext cx="13917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kumimoji="1" lang="ko-KR" altLang="en-US" sz="1400" b="1" dirty="0"/>
              <a:t>패턴 다양성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3673F-EAE3-A1C1-BBCE-C9B604EF4D69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FA6DA-1595-7345-8DA4-CCA907EAF12D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pic>
        <p:nvPicPr>
          <p:cNvPr id="6" name="그림 5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F9D595-E5B1-F62A-93C0-88EB099E1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1" y="2891691"/>
            <a:ext cx="5548591" cy="1257418"/>
          </a:xfrm>
          <a:prstGeom prst="rect">
            <a:avLst/>
          </a:prstGeom>
        </p:spPr>
      </p:pic>
      <p:pic>
        <p:nvPicPr>
          <p:cNvPr id="9" name="그림 8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CCD85B-35AC-2717-8496-59447D8A7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47" y="4149109"/>
            <a:ext cx="5548591" cy="11740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C4CBC1-A65B-8E28-1EA1-D6A70CD25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47" y="5323160"/>
            <a:ext cx="7772400" cy="6111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295492-2E1F-1377-E45A-A305F9FD5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47" y="5934278"/>
            <a:ext cx="7772400" cy="6770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987E19-33CB-79D5-FA8D-3465E7E1E6F3}"/>
              </a:ext>
            </a:extLst>
          </p:cNvPr>
          <p:cNvSpPr txBox="1"/>
          <p:nvPr/>
        </p:nvSpPr>
        <p:spPr>
          <a:xfrm>
            <a:off x="7729581" y="4149109"/>
            <a:ext cx="422583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총 </a:t>
            </a:r>
            <a:r>
              <a:rPr kumimoji="1" lang="en-US" altLang="ko-KR" dirty="0"/>
              <a:t>1500</a:t>
            </a:r>
            <a:r>
              <a:rPr kumimoji="1" lang="ko-KR" altLang="en-US" dirty="0"/>
              <a:t>개 시나리오로 패턴 다양성 확보 시도</a:t>
            </a:r>
          </a:p>
        </p:txBody>
      </p:sp>
    </p:spTree>
    <p:extLst>
      <p:ext uri="{BB962C8B-B14F-4D97-AF65-F5344CB8AC3E}">
        <p14:creationId xmlns:p14="http://schemas.microsoft.com/office/powerpoint/2010/main" val="6805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CF851B8-4D1A-BBF7-8E77-04A8687C37F1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79DC22-6CAD-FFBF-F108-3F3BDE16A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2EACED-AB85-32BB-973A-941B314268CC}"/>
              </a:ext>
            </a:extLst>
          </p:cNvPr>
          <p:cNvSpPr txBox="1"/>
          <p:nvPr/>
        </p:nvSpPr>
        <p:spPr>
          <a:xfrm>
            <a:off x="968843" y="2372264"/>
            <a:ext cx="13917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kumimoji="1" lang="ko-KR" altLang="en-US" sz="1400" b="1" dirty="0"/>
              <a:t>패턴 다양성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9CCA3-97BD-131A-11A6-7647F562A4FF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8DE4D-E225-3AD3-D7FA-6F8D6E232743}"/>
              </a:ext>
            </a:extLst>
          </p:cNvPr>
          <p:cNvSpPr txBox="1"/>
          <p:nvPr/>
        </p:nvSpPr>
        <p:spPr>
          <a:xfrm>
            <a:off x="968843" y="2944359"/>
            <a:ext cx="768996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ko-KR" altLang="en-US" sz="1400" dirty="0"/>
              <a:t>프롬프트 예시</a:t>
            </a:r>
            <a:endParaRPr kumimoji="1"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BE61A7-4A3F-2E58-4D6F-4449A68D189C}"/>
              </a:ext>
            </a:extLst>
          </p:cNvPr>
          <p:cNvSpPr txBox="1"/>
          <p:nvPr/>
        </p:nvSpPr>
        <p:spPr>
          <a:xfrm>
            <a:off x="4282521" y="5580952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⬆️ 보이스피싱 실패 가능성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8F252-C10E-2D6C-DCB0-4CEADF4FEC8D}"/>
              </a:ext>
            </a:extLst>
          </p:cNvPr>
          <p:cNvSpPr txBox="1"/>
          <p:nvPr/>
        </p:nvSpPr>
        <p:spPr>
          <a:xfrm>
            <a:off x="8059480" y="5594454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⬆️ 일상적 맥락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정상대화더라도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개인정보를 일부 확인해야 하는 상황 추가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4523EA-C8A0-3475-B715-D320AB33B449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pic>
        <p:nvPicPr>
          <p:cNvPr id="6" name="그림 5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575369-4642-731F-2952-7DFADAEE4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098" y="3508272"/>
            <a:ext cx="3907199" cy="982720"/>
          </a:xfrm>
          <a:prstGeom prst="rect">
            <a:avLst/>
          </a:prstGeom>
        </p:spPr>
      </p:pic>
      <p:pic>
        <p:nvPicPr>
          <p:cNvPr id="10" name="그림 9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B91573-4C1B-77E2-93FD-313F3FB07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521" y="4562372"/>
            <a:ext cx="3776959" cy="947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0DE747-861E-D57B-0FA2-3586510E3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7" y="3806165"/>
            <a:ext cx="3145562" cy="6989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D0C8308-411B-0855-D156-0C6057DCE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7" y="4743023"/>
            <a:ext cx="3145562" cy="595683"/>
          </a:xfrm>
          <a:prstGeom prst="rect">
            <a:avLst/>
          </a:prstGeom>
        </p:spPr>
      </p:pic>
      <p:pic>
        <p:nvPicPr>
          <p:cNvPr id="25" name="그림 24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12AC61-E216-8A38-F738-FFBEF8D33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63" y="2483679"/>
            <a:ext cx="3907199" cy="21417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4987BE-EAE1-F0B0-2CFD-197CAB69E4FE}"/>
              </a:ext>
            </a:extLst>
          </p:cNvPr>
          <p:cNvSpPr txBox="1"/>
          <p:nvPr/>
        </p:nvSpPr>
        <p:spPr>
          <a:xfrm>
            <a:off x="980322" y="5576587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⬆️ </a:t>
            </a:r>
            <a:r>
              <a:rPr kumimoji="1" lang="en-US" altLang="ko-KR" dirty="0"/>
              <a:t>Role-playing </a:t>
            </a:r>
            <a:r>
              <a:rPr kumimoji="1" lang="ko-KR" altLang="en-US" dirty="0"/>
              <a:t>기반 생성</a:t>
            </a:r>
          </a:p>
        </p:txBody>
      </p:sp>
      <p:pic>
        <p:nvPicPr>
          <p:cNvPr id="8" name="그림 7" descr="텍스트, 폰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C9F10E-C629-0A23-28E2-7F5CF15EE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782" y="4687805"/>
            <a:ext cx="3776959" cy="8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373683-3EA1-9CAE-CFA3-4FBE39B8DB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2B6A6B-01D4-3555-41DF-94432A248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D8A676-05BC-02A8-6298-3F7BAE0B52EF}"/>
              </a:ext>
            </a:extLst>
          </p:cNvPr>
          <p:cNvSpPr txBox="1"/>
          <p:nvPr/>
        </p:nvSpPr>
        <p:spPr>
          <a:xfrm>
            <a:off x="968843" y="2372264"/>
            <a:ext cx="13917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kumimoji="1" lang="ko-KR" altLang="en-US" sz="1400" b="1" dirty="0"/>
              <a:t>패턴 다양성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A639F-403D-7F4C-467E-D3FA332C4129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6C155-18C4-15AC-33A5-57C71DC87D49}"/>
              </a:ext>
            </a:extLst>
          </p:cNvPr>
          <p:cNvSpPr txBox="1"/>
          <p:nvPr/>
        </p:nvSpPr>
        <p:spPr>
          <a:xfrm>
            <a:off x="968843" y="2944359"/>
            <a:ext cx="7689965" cy="889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ko-KR" altLang="en-US" sz="1400" dirty="0"/>
              <a:t>생성 대화 예시</a:t>
            </a:r>
            <a:endParaRPr lang="en-US" altLang="ko-KR" sz="1400" dirty="0"/>
          </a:p>
          <a:p>
            <a:pPr lvl="1">
              <a:lnSpc>
                <a:spcPct val="200000"/>
              </a:lnSpc>
            </a:pPr>
            <a:r>
              <a:rPr kumimoji="1" lang="en-US" altLang="ko-KR" sz="1400" dirty="0"/>
              <a:t>Normal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A21F7-7102-88CB-B5EE-0142FE45EDCF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sp>
        <p:nvSpPr>
          <p:cNvPr id="18" name="사각형 설명선 17"/>
          <p:cNvSpPr/>
          <p:nvPr/>
        </p:nvSpPr>
        <p:spPr>
          <a:xfrm>
            <a:off x="2972543" y="2487306"/>
            <a:ext cx="7446075" cy="3643003"/>
          </a:xfrm>
          <a:prstGeom prst="wedgeRectCallout">
            <a:avLst>
              <a:gd name="adj1" fmla="val -20833"/>
              <a:gd name="adj2" fmla="val 62500"/>
            </a:avLst>
          </a:prstGeom>
          <a:ln>
            <a:headEnd w="med" len="med"/>
            <a:tailEnd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2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 algn="just">
              <a:defRPr/>
            </a:pPr>
            <a:endParaRPr lang="ko-KR" altLang="en-US" sz="1400"/>
          </a:p>
          <a:p>
            <a:pPr lvl="0" algn="just">
              <a:defRPr/>
            </a:pPr>
            <a:r>
              <a:rPr lang="ko-KR" altLang="en-US" sz="1400"/>
              <a:t>안녕하세요 잘 지내셨어요</a:t>
            </a:r>
          </a:p>
          <a:p>
            <a:pPr lvl="0" algn="just">
              <a:defRPr/>
            </a:pPr>
            <a:r>
              <a:rPr lang="ko-KR" altLang="en-US" sz="1400"/>
              <a:t>네 덕분에 잘 지내고 있어요 하하 그런데 지금 조금 시끄럽네요 카페에 있어서</a:t>
            </a:r>
          </a:p>
          <a:p>
            <a:pPr lvl="0" algn="just">
              <a:defRPr/>
            </a:pPr>
            <a:r>
              <a:rPr lang="ko-KR" altLang="en-US" sz="1400"/>
              <a:t>아 그러세요 음 잘 들려요 그럼 다행이고요 이번 촬영 일정 때문에 연락드렸어요</a:t>
            </a:r>
          </a:p>
          <a:p>
            <a:pPr lvl="0" algn="just">
              <a:defRPr/>
            </a:pPr>
            <a:r>
              <a:rPr lang="ko-KR" altLang="en-US" sz="1400"/>
              <a:t>아 네네 저도 그거 기다리고 있었어요</a:t>
            </a:r>
          </a:p>
          <a:p>
            <a:pPr lvl="0" algn="just">
              <a:defRPr/>
            </a:pPr>
            <a:r>
              <a:rPr lang="ko-KR" altLang="en-US" sz="1400"/>
              <a:t>다음 주 금요일에 시작할 예정이라 배우님 스케줄이 가능한지 확인하고 싶어요</a:t>
            </a:r>
          </a:p>
          <a:p>
            <a:pPr lvl="0" algn="just">
              <a:defRPr/>
            </a:pPr>
            <a:r>
              <a:rPr lang="ko-KR" altLang="en-US" sz="1400"/>
              <a:t>음 그날은 다른 일정이 없는 걸로 알고 있어요 근데 토요일에 다른 촬영이 예정되어 있어서 금요일 촬영이 </a:t>
            </a:r>
          </a:p>
          <a:p>
            <a:pPr lvl="0" algn="just">
              <a:defRPr/>
            </a:pPr>
            <a:r>
              <a:rPr lang="ko-KR" altLang="en-US" sz="1400"/>
              <a:t>길어지진 않겠죠</a:t>
            </a:r>
          </a:p>
          <a:p>
            <a:pPr lvl="0" algn="just">
              <a:defRPr/>
            </a:pPr>
            <a:r>
              <a:rPr lang="ko-KR" altLang="en-US" sz="1400"/>
              <a:t>네 그렇죠 그 부분은 조정할 수 있도록 할게요</a:t>
            </a:r>
          </a:p>
          <a:p>
            <a:pPr lvl="0" algn="just">
              <a:defRPr/>
            </a:pPr>
            <a:r>
              <a:rPr lang="ko-KR" altLang="en-US" sz="1400"/>
              <a:t>좋아요 그리고 장소가 바뀐다고 들었는데 어디로 변경됐나요</a:t>
            </a:r>
          </a:p>
          <a:p>
            <a:pPr lvl="0" algn="just">
              <a:defRPr/>
            </a:pPr>
            <a:r>
              <a:rPr lang="ko-KR" altLang="en-US" sz="1400"/>
              <a:t>이번에 스튜디오가 바뀌어서 도심 쪽으로 옮겼어요 촬영장 주소는 서울특별시 중구 세종대로 </a:t>
            </a:r>
            <a:r>
              <a:rPr lang="en-US" altLang="ko-KR" sz="1400"/>
              <a:t>110-4</a:t>
            </a:r>
            <a:r>
              <a:rPr lang="ko-KR" altLang="en-US" sz="1400"/>
              <a:t>입니다</a:t>
            </a:r>
          </a:p>
          <a:p>
            <a:pPr lvl="0" algn="just">
              <a:defRPr/>
            </a:pPr>
            <a:r>
              <a:rPr lang="ko-KR" altLang="en-US" sz="1400"/>
              <a:t>아 그래요 알겠습니다 </a:t>
            </a:r>
          </a:p>
          <a:p>
            <a:pPr lvl="0" algn="just">
              <a:defRPr/>
            </a:pPr>
            <a:r>
              <a:rPr lang="ko-KR" altLang="en-US" sz="1400"/>
              <a:t>감사합니다 그럼 금요일에 뵙겠습니다</a:t>
            </a:r>
          </a:p>
          <a:p>
            <a:pPr lvl="0" algn="just">
              <a:defRPr/>
            </a:pPr>
            <a:r>
              <a:rPr lang="ko-KR" altLang="en-US" sz="1400"/>
              <a:t>네 연락 주셔서 감사해요 그때 뵈요</a:t>
            </a:r>
          </a:p>
          <a:p>
            <a:pPr lvl="0" algn="just">
              <a:defRPr/>
            </a:pPr>
            <a:r>
              <a:rPr lang="ko-KR" altLang="en-US" sz="1400"/>
              <a:t>조심히 가세요</a:t>
            </a:r>
          </a:p>
          <a:p>
            <a:pPr lvl="0" algn="just">
              <a:defRPr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83940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17C102-DA51-14E2-9483-C2914EDCC90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35B784-4CF0-2D04-33B7-0E8480E59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B5B3E5-CB20-F15E-1543-134D19D4DB6E}"/>
              </a:ext>
            </a:extLst>
          </p:cNvPr>
          <p:cNvSpPr txBox="1"/>
          <p:nvPr/>
        </p:nvSpPr>
        <p:spPr>
          <a:xfrm>
            <a:off x="968843" y="2372264"/>
            <a:ext cx="13917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kumimoji="1" lang="ko-KR" altLang="en-US" sz="1400" b="1" dirty="0"/>
              <a:t>패턴 다양성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F90B8-AB63-93C6-355D-0A868C117B59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8843" y="2944359"/>
            <a:ext cx="76899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lang="ko-KR" altLang="en-US" sz="1400"/>
              <a:t>생성 대화 예시</a:t>
            </a:r>
          </a:p>
          <a:p>
            <a:pPr lvl="1">
              <a:lnSpc>
                <a:spcPct val="200000"/>
              </a:lnSpc>
              <a:defRPr/>
            </a:pPr>
            <a:r>
              <a:rPr kumimoji="1" lang="en-US" altLang="ko-KR" sz="1400"/>
              <a:t>Normal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831A9-4147-ADFF-8B05-6550CC46BFB8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sp>
        <p:nvSpPr>
          <p:cNvPr id="18" name="사각형 설명선 17"/>
          <p:cNvSpPr/>
          <p:nvPr/>
        </p:nvSpPr>
        <p:spPr>
          <a:xfrm>
            <a:off x="2958194" y="2487306"/>
            <a:ext cx="4440134" cy="3643003"/>
          </a:xfrm>
          <a:prstGeom prst="wedgeRectCallout">
            <a:avLst>
              <a:gd name="adj1" fmla="val -863"/>
              <a:gd name="adj2" fmla="val 61739"/>
            </a:avLst>
          </a:prstGeom>
          <a:ln>
            <a:headEnd w="med" len="med"/>
            <a:tailEnd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2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endParaRPr lang="ko-KR" altLang="en-US" sz="1200"/>
          </a:p>
          <a:p>
            <a:pPr lvl="0">
              <a:defRPr/>
            </a:pPr>
            <a:endParaRPr lang="ko-KR" altLang="en-US" sz="1200"/>
          </a:p>
          <a:p>
            <a:pPr lvl="0">
              <a:defRPr/>
            </a:pPr>
            <a:r>
              <a:rPr lang="ko-KR" altLang="en-US" sz="1200"/>
              <a:t>여보세요</a:t>
            </a:r>
          </a:p>
          <a:p>
            <a:pPr lvl="0">
              <a:defRPr/>
            </a:pPr>
            <a:r>
              <a:rPr lang="ko-KR" altLang="en-US" sz="1200"/>
              <a:t>예 저 바깥에 나와있어서 잠깐만요</a:t>
            </a:r>
          </a:p>
          <a:p>
            <a:pPr lvl="0">
              <a:defRPr/>
            </a:pPr>
            <a:r>
              <a:rPr lang="ko-KR" altLang="en-US" sz="1200"/>
              <a:t>렌터카 청구담당입니다 손해배상금 문제로 연락드렸어요</a:t>
            </a:r>
          </a:p>
          <a:p>
            <a:pPr lvl="0">
              <a:defRPr/>
            </a:pPr>
            <a:r>
              <a:rPr lang="ko-KR" altLang="en-US" sz="1200"/>
              <a:t>어 손해배상금이요 자세히 말씀해주세요</a:t>
            </a:r>
          </a:p>
          <a:p>
            <a:pPr lvl="0">
              <a:defRPr/>
            </a:pPr>
            <a:r>
              <a:rPr lang="ko-KR" altLang="en-US" sz="1200"/>
              <a:t>최근 이용하신 차량에 문제가 생겨서 배상금이 발생했습니다</a:t>
            </a:r>
          </a:p>
          <a:p>
            <a:pPr lvl="0">
              <a:defRPr/>
            </a:pPr>
            <a:r>
              <a:rPr lang="ko-KR" altLang="en-US" sz="1200"/>
              <a:t>아니 그게 무슨 말이에요 제가 잘못한 게 없는데</a:t>
            </a:r>
          </a:p>
          <a:p>
            <a:pPr lvl="0">
              <a:defRPr/>
            </a:pPr>
            <a:r>
              <a:rPr lang="ko-KR" altLang="en-US" sz="1200"/>
              <a:t>다 이해합니다만 서둘러 처리해야 해서요</a:t>
            </a:r>
          </a:p>
          <a:p>
            <a:pPr lvl="0">
              <a:defRPr/>
            </a:pPr>
            <a:r>
              <a:rPr lang="ko-KR" altLang="en-US" sz="1200"/>
              <a:t>음 어떻게 해야 하나요</a:t>
            </a:r>
          </a:p>
          <a:p>
            <a:pPr lvl="0">
              <a:defRPr/>
            </a:pPr>
            <a:r>
              <a:rPr lang="ko-KR" altLang="en-US" sz="1200"/>
              <a:t>지금 바로 입금 절차 밟아야 하는데 계좌번호 주시겠어요</a:t>
            </a:r>
          </a:p>
          <a:p>
            <a:pPr lvl="0">
              <a:defRPr/>
            </a:pPr>
            <a:r>
              <a:rPr lang="ko-KR" altLang="en-US" sz="1200"/>
              <a:t>어 계좌번호가 어딨더라 잠깐만요</a:t>
            </a:r>
          </a:p>
          <a:p>
            <a:pPr lvl="0">
              <a:defRPr/>
            </a:pPr>
            <a:r>
              <a:rPr lang="ko-KR" altLang="en-US" sz="1200"/>
              <a:t>차 소리가 시끄러워서 잘 안 들려요</a:t>
            </a:r>
          </a:p>
          <a:p>
            <a:pPr lvl="0">
              <a:defRPr/>
            </a:pPr>
            <a:r>
              <a:rPr lang="ko-KR" altLang="en-US" sz="1200"/>
              <a:t>제가 처리해드릴 테니 걱정 마세요</a:t>
            </a:r>
          </a:p>
          <a:p>
            <a:pPr lvl="0">
              <a:defRPr/>
            </a:pPr>
            <a:r>
              <a:rPr lang="ko-KR" altLang="en-US" sz="1200"/>
              <a:t>음 네 어 계좌번호는 </a:t>
            </a:r>
            <a:r>
              <a:rPr lang="en-US" altLang="ko-KR" sz="1200"/>
              <a:t>110 </a:t>
            </a:r>
            <a:r>
              <a:rPr lang="ko-KR" altLang="en-US" sz="1200"/>
              <a:t>잠시만요</a:t>
            </a:r>
          </a:p>
          <a:p>
            <a:pPr lvl="0">
              <a:defRPr/>
            </a:pPr>
            <a:r>
              <a:rPr lang="ko-KR" altLang="en-US" sz="1200"/>
              <a:t>어 </a:t>
            </a:r>
            <a:r>
              <a:rPr lang="en-US" altLang="ko-KR" sz="1200"/>
              <a:t>1234 </a:t>
            </a:r>
            <a:r>
              <a:rPr lang="ko-KR" altLang="en-US" sz="1200"/>
              <a:t>아 맞나</a:t>
            </a:r>
          </a:p>
          <a:p>
            <a:pPr lvl="0">
              <a:defRPr/>
            </a:pPr>
            <a:r>
              <a:rPr lang="en-US" altLang="ko-KR" sz="1200"/>
              <a:t>567890 </a:t>
            </a:r>
            <a:r>
              <a:rPr lang="ko-KR" altLang="en-US" sz="1200"/>
              <a:t>네 이렇게 맞나요</a:t>
            </a:r>
          </a:p>
          <a:p>
            <a:pPr lvl="0">
              <a:defRPr/>
            </a:pPr>
            <a:r>
              <a:rPr lang="ko-KR" altLang="en-US" sz="1200"/>
              <a:t>네 정확합니다 신분증 사본도 필요해서 사진으로 보내주세요</a:t>
            </a:r>
          </a:p>
          <a:p>
            <a:pPr lvl="0">
              <a:defRPr/>
            </a:pPr>
            <a:r>
              <a:rPr lang="ko-KR" altLang="en-US" sz="1200"/>
              <a:t>어 알겠습니다 보내드릴게요</a:t>
            </a:r>
          </a:p>
          <a:p>
            <a:pPr lvl="0">
              <a:defRPr/>
            </a:pPr>
            <a:r>
              <a:rPr lang="ko-KR" altLang="en-US" sz="1200"/>
              <a:t>네 감사합니다 서둘러 진행하겠습니다</a:t>
            </a:r>
          </a:p>
          <a:p>
            <a:pPr lvl="0">
              <a:defRPr/>
            </a:pPr>
            <a:r>
              <a:rPr lang="ko-KR" altLang="en-US" sz="1200"/>
              <a:t>네 수고하세요</a:t>
            </a:r>
          </a:p>
          <a:p>
            <a:pPr lvl="0">
              <a:defRPr/>
            </a:pPr>
            <a:endParaRPr lang="ko-KR" altLang="en-US" sz="1200"/>
          </a:p>
          <a:p>
            <a:pPr lvl="0">
              <a:defRPr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1787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D143EBD-1D45-6C36-8DCE-1A1BD768D7B9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44BE4A-6F59-4C4B-504B-36B65AEC4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CE8E10-5F3E-153F-851C-ADE86ED57C26}"/>
              </a:ext>
            </a:extLst>
          </p:cNvPr>
          <p:cNvSpPr txBox="1"/>
          <p:nvPr/>
        </p:nvSpPr>
        <p:spPr>
          <a:xfrm>
            <a:off x="968843" y="2372264"/>
            <a:ext cx="13917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kumimoji="1" lang="ko-KR" altLang="en-US" sz="1400" b="1" dirty="0"/>
              <a:t>패턴 다양성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67214-0BA4-8D50-83B7-CA65FBADAF97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8843" y="2944359"/>
            <a:ext cx="7689965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lang="ko-KR" altLang="en-US" sz="1400"/>
              <a:t>생성 대화 예시</a:t>
            </a:r>
          </a:p>
          <a:p>
            <a:pPr lvl="1">
              <a:lnSpc>
                <a:spcPct val="200000"/>
              </a:lnSpc>
              <a:defRPr/>
            </a:pPr>
            <a:r>
              <a:rPr kumimoji="1" lang="en-US" altLang="ko-KR" sz="1400"/>
              <a:t>specific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37E7B-BA08-40FD-6DA3-E3CB3CDEB2B9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sp>
        <p:nvSpPr>
          <p:cNvPr id="20" name="사각형 설명선 19"/>
          <p:cNvSpPr/>
          <p:nvPr/>
        </p:nvSpPr>
        <p:spPr>
          <a:xfrm>
            <a:off x="2958193" y="2487306"/>
            <a:ext cx="6884307" cy="3643003"/>
          </a:xfrm>
          <a:prstGeom prst="wedgeRectCallout">
            <a:avLst>
              <a:gd name="adj1" fmla="val -20833"/>
              <a:gd name="adj2" fmla="val 62500"/>
            </a:avLst>
          </a:prstGeom>
          <a:ln>
            <a:headEnd w="med" len="med"/>
            <a:tailEnd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2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endParaRPr lang="ko-KR" altLang="en-US" sz="1200"/>
          </a:p>
          <a:p>
            <a:pPr lvl="0">
              <a:defRPr/>
            </a:pPr>
            <a:endParaRPr lang="ko-KR" altLang="en-US" sz="1400"/>
          </a:p>
          <a:p>
            <a:pPr lvl="0">
              <a:defRPr/>
            </a:pPr>
            <a:r>
              <a:rPr lang="ko-KR" altLang="en-US" sz="1400"/>
              <a:t>음 안녕하세요 오전 회의 전에 잠깐 얘기할게 있어서요 지금 좀 바쁘신가요</a:t>
            </a:r>
          </a:p>
          <a:p>
            <a:pPr lvl="0">
              <a:defRPr/>
            </a:pPr>
            <a:r>
              <a:rPr lang="ko-KR" altLang="en-US" sz="1400"/>
              <a:t>아니요 괜찮습니다 지금 외근 중인데 바로 확인할 수 있어요</a:t>
            </a:r>
          </a:p>
          <a:p>
            <a:pPr lvl="0">
              <a:defRPr/>
            </a:pPr>
            <a:r>
              <a:rPr lang="ko-KR" altLang="en-US" sz="1400"/>
              <a:t>다행이네요 그 고유 취약점에 대해 발견된 것들이 있어서 로그 경로 좀 공유해드릴게요</a:t>
            </a:r>
          </a:p>
          <a:p>
            <a:pPr lvl="0">
              <a:defRPr/>
            </a:pPr>
            <a:r>
              <a:rPr lang="ko-KR" altLang="en-US" sz="1400"/>
              <a:t>아 네 감사합니다 어떤 식으로 접근하면 될까요</a:t>
            </a:r>
          </a:p>
          <a:p>
            <a:pPr lvl="0">
              <a:defRPr/>
            </a:pPr>
            <a:r>
              <a:rPr lang="ko-KR" altLang="en-US" sz="1400"/>
              <a:t>장애 대응을 위해 확인할 부분은 경로만 드리겠습니다 경로는 /var/logs/vuln_scan 입니다</a:t>
            </a:r>
          </a:p>
          <a:p>
            <a:pPr lvl="0">
              <a:defRPr/>
            </a:pPr>
            <a:r>
              <a:rPr lang="ko-KR" altLang="en-US" sz="1400"/>
              <a:t>네 알겠습니다 추가적으로 필요한 정보 있으면 말씀드릴게요</a:t>
            </a:r>
          </a:p>
          <a:p>
            <a:pPr lvl="0">
              <a:defRPr/>
            </a:pPr>
            <a:r>
              <a:rPr lang="ko-KR" altLang="en-US" sz="1400"/>
              <a:t>그럼 해당 이슈 내용도 간단히 설명드리겠습니다 특정 포트에서 예상치 못한 접근 시도가 있었고요</a:t>
            </a:r>
          </a:p>
          <a:p>
            <a:pPr lvl="0">
              <a:defRPr/>
            </a:pPr>
            <a:r>
              <a:rPr lang="ko-KR" altLang="en-US" sz="1400"/>
              <a:t>음 빠르게 대응해야겠네요</a:t>
            </a:r>
          </a:p>
          <a:p>
            <a:pPr lvl="0">
              <a:defRPr/>
            </a:pPr>
            <a:r>
              <a:rPr lang="ko-KR" altLang="en-US" sz="1400"/>
              <a:t>그렇죠 그래서 일단 로그 분석 후에 백업에도 신경 써주시면 좋겠습니다</a:t>
            </a:r>
          </a:p>
          <a:p>
            <a:pPr lvl="0">
              <a:defRPr/>
            </a:pPr>
            <a:r>
              <a:rPr lang="ko-KR" altLang="en-US" sz="1400"/>
              <a:t>확인했습니다 백업 일정은 오늘 저녁으로 잡아두겠습니다</a:t>
            </a:r>
          </a:p>
          <a:p>
            <a:pPr lvl="0">
              <a:defRPr/>
            </a:pPr>
            <a:r>
              <a:rPr lang="ko-KR" altLang="en-US" sz="1400"/>
              <a:t>네 감사합니다 그럼 관련된 서버만 좀 더 확인 부탁드립니다</a:t>
            </a:r>
          </a:p>
          <a:p>
            <a:pPr lvl="0">
              <a:defRPr/>
            </a:pPr>
            <a:r>
              <a:rPr lang="ko-KR" altLang="en-US" sz="1400"/>
              <a:t>당장 조치 가능한 부분들부터 진행하겠습니다 협조해주셔서 감사해요</a:t>
            </a:r>
          </a:p>
          <a:p>
            <a:pPr lvl="0">
              <a:defRPr/>
            </a:pPr>
            <a:r>
              <a:rPr lang="ko-KR" altLang="en-US" sz="1400"/>
              <a:t>네 알겠습니다 감사합니다 수고하세요</a:t>
            </a:r>
          </a:p>
          <a:p>
            <a:pPr lvl="0">
              <a:defRPr/>
            </a:pPr>
            <a:r>
              <a:rPr lang="ko-KR" altLang="en-US" sz="1400"/>
              <a:t>네 좋은 하루 되세요</a:t>
            </a:r>
            <a:endParaRPr lang="ko-KR" altLang="en-US" sz="1200"/>
          </a:p>
          <a:p>
            <a:pPr lvl="0">
              <a:defRPr/>
            </a:pPr>
            <a:endParaRPr lang="ko-KR" altLang="en-US" sz="1200"/>
          </a:p>
          <a:p>
            <a:pPr lvl="0">
              <a:defRPr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935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E4999E-17FD-0741-F46E-A513BB03C64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749934-C3B0-9F3E-B92F-D2A3C70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CCFD8-F9CC-4E72-D6C9-7C530095B527}"/>
              </a:ext>
            </a:extLst>
          </p:cNvPr>
          <p:cNvSpPr txBox="1"/>
          <p:nvPr/>
        </p:nvSpPr>
        <p:spPr>
          <a:xfrm>
            <a:off x="968843" y="2372264"/>
            <a:ext cx="1391728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kumimoji="1" lang="ko-KR" altLang="en-US" sz="1400" b="1" dirty="0"/>
              <a:t>패턴 다양성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998BB-5417-4699-845C-8659C4C9D3B7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D2044-F412-9B84-ABB4-BDFFAF3A4674}"/>
              </a:ext>
            </a:extLst>
          </p:cNvPr>
          <p:cNvSpPr txBox="1"/>
          <p:nvPr/>
        </p:nvSpPr>
        <p:spPr>
          <a:xfrm>
            <a:off x="968843" y="2944359"/>
            <a:ext cx="7689965" cy="889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ko-KR" altLang="en-US" sz="1400" dirty="0"/>
              <a:t>생성 대화 예시</a:t>
            </a:r>
            <a:endParaRPr lang="en-US" altLang="ko-KR" sz="1400" dirty="0"/>
          </a:p>
          <a:p>
            <a:pPr lvl="1">
              <a:lnSpc>
                <a:spcPct val="200000"/>
              </a:lnSpc>
            </a:pPr>
            <a:r>
              <a:rPr kumimoji="1" lang="en-US" altLang="ko-KR" sz="1400" dirty="0"/>
              <a:t>specific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66057-B1A5-9324-A3C5-91790707F0F6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sp>
        <p:nvSpPr>
          <p:cNvPr id="18" name="사각형 설명선 17"/>
          <p:cNvSpPr/>
          <p:nvPr/>
        </p:nvSpPr>
        <p:spPr>
          <a:xfrm>
            <a:off x="3678630" y="2459597"/>
            <a:ext cx="3277507" cy="3643003"/>
          </a:xfrm>
          <a:prstGeom prst="wedgeRectCallout">
            <a:avLst>
              <a:gd name="adj1" fmla="val -1106"/>
              <a:gd name="adj2" fmla="val 64021"/>
            </a:avLst>
          </a:prstGeom>
          <a:ln>
            <a:headEnd w="med" len="med"/>
            <a:tailEnd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2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1100"/>
              <a:t>안녕하세요 백업운영팀에서 연락드립니다</a:t>
            </a:r>
          </a:p>
          <a:p>
            <a:pPr lvl="0">
              <a:defRPr/>
            </a:pPr>
            <a:r>
              <a:rPr lang="ko-KR" altLang="en-US" sz="1100"/>
              <a:t>지금 장애 대응 중이라 좀 급합니다만 뭐죠</a:t>
            </a:r>
          </a:p>
          <a:p>
            <a:pPr lvl="0">
              <a:defRPr/>
            </a:pPr>
            <a:r>
              <a:rPr lang="ko-KR" altLang="en-US" sz="1100"/>
              <a:t>이번에 백업 복원 테스트 일정 협의하려고요</a:t>
            </a:r>
          </a:p>
          <a:p>
            <a:pPr lvl="0">
              <a:defRPr/>
            </a:pPr>
            <a:r>
              <a:rPr lang="ko-KR" altLang="en-US" sz="1100"/>
              <a:t>음 근데 지금 이 시점에 복원 테스트요</a:t>
            </a:r>
          </a:p>
          <a:p>
            <a:pPr lvl="0">
              <a:defRPr/>
            </a:pPr>
            <a:r>
              <a:rPr lang="ko-KR" altLang="en-US" sz="1100"/>
              <a:t>네 고객사 서비스에 문제가 생겨서요</a:t>
            </a:r>
          </a:p>
          <a:p>
            <a:pPr lvl="0">
              <a:defRPr/>
            </a:pPr>
            <a:r>
              <a:rPr lang="ko-KR" altLang="en-US" sz="1100"/>
              <a:t>어 그럼 잠깐만요 확인 좀 해볼게요</a:t>
            </a:r>
          </a:p>
          <a:p>
            <a:pPr lvl="0">
              <a:defRPr/>
            </a:pPr>
            <a:r>
              <a:rPr lang="ko-KR" altLang="en-US" sz="1100"/>
              <a:t>급히 처리해야 해서 방화벽 설정도 점검이 필요합니다</a:t>
            </a:r>
          </a:p>
          <a:p>
            <a:pPr lvl="0">
              <a:defRPr/>
            </a:pPr>
            <a:r>
              <a:rPr lang="ko-KR" altLang="en-US" sz="1100"/>
              <a:t>어 그럼 티켓 번호가 어떻게 되시죠</a:t>
            </a:r>
          </a:p>
          <a:p>
            <a:pPr lvl="0">
              <a:defRPr/>
            </a:pPr>
            <a:r>
              <a:rPr lang="ko-KR" altLang="en-US" sz="1100"/>
              <a:t>지금 당장 필요한 거라 티켓은 나중에 처리해줄게요</a:t>
            </a:r>
          </a:p>
          <a:p>
            <a:pPr lvl="0">
              <a:defRPr/>
            </a:pPr>
            <a:r>
              <a:rPr lang="ko-KR" altLang="en-US" sz="1100"/>
              <a:t>음 그게 좀 이상한데요 절차가 있어서</a:t>
            </a:r>
          </a:p>
          <a:p>
            <a:pPr lvl="0">
              <a:defRPr/>
            </a:pPr>
            <a:r>
              <a:rPr lang="ko-KR" altLang="en-US" sz="1100"/>
              <a:t>30분 내로 복구 안 되면 장애 확산될 수 있습니다</a:t>
            </a:r>
          </a:p>
          <a:p>
            <a:pPr lvl="0">
              <a:defRPr/>
            </a:pPr>
            <a:r>
              <a:rPr lang="ko-KR" altLang="en-US" sz="1100"/>
              <a:t>알겠습니다 어떤 서버와 데이터가 대상인가요</a:t>
            </a:r>
          </a:p>
          <a:p>
            <a:pPr lvl="0">
              <a:defRPr/>
            </a:pPr>
            <a:r>
              <a:rPr lang="ko-KR" altLang="en-US" sz="1100"/>
              <a:t>운영 서버와 모든 데이터는 목록에 있습니다</a:t>
            </a:r>
          </a:p>
          <a:p>
            <a:pPr lvl="0">
              <a:defRPr/>
            </a:pPr>
            <a:r>
              <a:rPr lang="ko-KR" altLang="en-US" sz="1100"/>
              <a:t>어 잠깐만요 로그 확인하면서 말씀드릴게요</a:t>
            </a:r>
          </a:p>
          <a:p>
            <a:pPr lvl="0">
              <a:defRPr/>
            </a:pPr>
            <a:r>
              <a:rPr lang="ko-KR" altLang="en-US" sz="1100"/>
              <a:t>ip 대역이 어떻게 되죠 지금 모니터링 중이라서요</a:t>
            </a:r>
          </a:p>
          <a:p>
            <a:pPr lvl="0">
              <a:defRPr/>
            </a:pPr>
            <a:r>
              <a:rPr lang="ko-KR" altLang="en-US" sz="1100"/>
              <a:t>10 23 45 67로 연결될 겁니다</a:t>
            </a:r>
          </a:p>
          <a:p>
            <a:pPr lvl="0">
              <a:defRPr/>
            </a:pPr>
            <a:r>
              <a:rPr lang="ko-KR" altLang="en-US" sz="1100"/>
              <a:t>이메일 없이는 작업 진행 어려운데요</a:t>
            </a:r>
          </a:p>
          <a:p>
            <a:pPr lvl="0">
              <a:defRPr/>
            </a:pPr>
            <a:r>
              <a:rPr lang="ko-KR" altLang="en-US" sz="1100"/>
              <a:t>지금은 전화로 해야 합니다 상황이 시급해서</a:t>
            </a:r>
          </a:p>
          <a:p>
            <a:pPr lvl="0">
              <a:defRPr/>
            </a:pPr>
            <a:r>
              <a:rPr lang="ko-KR" altLang="en-US" sz="1100"/>
              <a:t>음 네 그러면 복원 절차를 어떻게 진행하시겠어요</a:t>
            </a:r>
          </a:p>
          <a:p>
            <a:pPr lvl="0">
              <a:defRPr/>
            </a:pPr>
            <a:r>
              <a:rPr lang="ko-KR" altLang="en-US" sz="1100"/>
              <a:t>ssh 접속 권한 주시면 제가 직접 도와드릴게요</a:t>
            </a:r>
          </a:p>
        </p:txBody>
      </p:sp>
    </p:spTree>
    <p:extLst>
      <p:ext uri="{BB962C8B-B14F-4D97-AF65-F5344CB8AC3E}">
        <p14:creationId xmlns:p14="http://schemas.microsoft.com/office/powerpoint/2010/main" val="281047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817EA-1B5C-4DB6-ECAD-3F604921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3C8928-B41C-BE0F-29FA-5915829F7E58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A6041F-4C9B-2B9E-394A-EA4D0D85169B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A3F55-AD20-3083-7908-659F569695AD}"/>
              </a:ext>
            </a:extLst>
          </p:cNvPr>
          <p:cNvSpPr txBox="1"/>
          <p:nvPr/>
        </p:nvSpPr>
        <p:spPr>
          <a:xfrm>
            <a:off x="1735326" y="280531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103114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BC6F931-6897-C5FA-6F72-56A3949E544A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13D3CA-0262-FF69-94EA-13A7BC66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BEB875-00CD-C1D3-933D-92A83E71FCE8}"/>
              </a:ext>
            </a:extLst>
          </p:cNvPr>
          <p:cNvSpPr txBox="1"/>
          <p:nvPr/>
        </p:nvSpPr>
        <p:spPr>
          <a:xfrm>
            <a:off x="968843" y="2372264"/>
            <a:ext cx="2028119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400" b="1" dirty="0"/>
              <a:t>5.</a:t>
            </a:r>
            <a:r>
              <a:rPr kumimoji="1" lang="ko-KR" altLang="en-US" sz="1400" b="1" dirty="0"/>
              <a:t> 특화 도메인에서의 성능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7B513-EC27-D5B2-5820-AC3E7C95E5BB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8843" y="2944359"/>
            <a:ext cx="4425275" cy="221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생성 데이터는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단순히 언어적 다양성 뿐만 아니라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프롬프트 설계 단계에서부터 </a:t>
            </a:r>
            <a:r>
              <a:rPr kumimoji="1" lang="ko-KR" altLang="en-US" sz="1400" b="1" dirty="0"/>
              <a:t>현실적인 대화 패턴을 반영</a:t>
            </a:r>
            <a:r>
              <a:rPr kumimoji="1" lang="ko-KR" altLang="en-US" sz="1400" dirty="0"/>
              <a:t>하도록 구성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이러한 설계가 실제 모델의 성능에 어떤 영향을 미쳤는지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도메인별 평가 결과 확인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486773"/>
              </p:ext>
            </p:extLst>
          </p:nvPr>
        </p:nvGraphicFramePr>
        <p:xfrm>
          <a:off x="5848596" y="1424638"/>
          <a:ext cx="5645165" cy="4832546"/>
        </p:xfrm>
        <a:graphic>
          <a:graphicData uri="http://schemas.openxmlformats.org/drawingml/2006/table">
            <a:tbl>
              <a:tblPr firstRow="1" bandRow="1"/>
              <a:tblGrid>
                <a:gridCol w="1626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1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624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구분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Accuracy</a:t>
                      </a:r>
                      <a:endParaRPr lang="ko-KR" altLang="en-US" sz="1100"/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F1-Score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주요 특징</a:t>
                      </a:r>
                      <a:endParaRPr lang="en" sz="1100"/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781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>
                          <a:solidFill>
                            <a:srgbClr val="0070C0"/>
                          </a:solidFill>
                        </a:rPr>
                        <a:t>OS → Gemini_normal</a:t>
                      </a:r>
                      <a:endParaRPr lang="en" sz="1100">
                        <a:solidFill>
                          <a:srgbClr val="0070C0"/>
                        </a:solidFill>
                      </a:endParaRP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0070C0"/>
                          </a:solidFill>
                        </a:rPr>
                        <a:t>0.9344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0.9099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오픈소스로 학습했음에도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일반 대화</a:t>
                      </a:r>
                      <a:r>
                        <a:rPr lang="en-US" altLang="ko-KR" sz="1100"/>
                        <a:t>(</a:t>
                      </a:r>
                      <a:r>
                        <a:rPr lang="en" sz="1100"/>
                        <a:t>normal)</a:t>
                      </a:r>
                      <a:r>
                        <a:rPr lang="ko-KR" altLang="en-US" sz="1100"/>
                        <a:t>에서는 높은 성능 유지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781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>
                          <a:solidFill>
                            <a:srgbClr val="FF0000"/>
                          </a:solidFill>
                        </a:rPr>
                        <a:t>OS → Gemini_specific</a:t>
                      </a:r>
                      <a:endParaRPr lang="en" sz="1100">
                        <a:solidFill>
                          <a:srgbClr val="FF0000"/>
                        </a:solidFill>
                      </a:endParaRP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0.3870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0.4086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도메인 불일치</a:t>
                      </a:r>
                      <a:r>
                        <a:rPr lang="en-US" altLang="ko-KR" sz="1100"/>
                        <a:t>(</a:t>
                      </a:r>
                      <a:r>
                        <a:rPr lang="en" sz="1100"/>
                        <a:t>specific)</a:t>
                      </a:r>
                      <a:r>
                        <a:rPr lang="ko-KR" altLang="en-US" sz="1100"/>
                        <a:t>로 급격한 성능 하락 → 특화 도메인 대응력 부족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665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>
                          <a:solidFill>
                            <a:srgbClr val="0070C0"/>
                          </a:solidFill>
                        </a:rPr>
                        <a:t>Gemini → OS</a:t>
                      </a:r>
                      <a:endParaRPr lang="en" sz="1100">
                        <a:solidFill>
                          <a:srgbClr val="0070C0"/>
                        </a:solidFill>
                      </a:endParaRP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0070C0"/>
                          </a:solidFill>
                        </a:rPr>
                        <a:t>0.9064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0.8967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생성 데이터로 학습했음에도 </a:t>
                      </a:r>
                      <a:r>
                        <a:rPr lang="en" sz="1100"/>
                        <a:t>OS </a:t>
                      </a:r>
                      <a:r>
                        <a:rPr lang="ko-KR" altLang="en-US" sz="1100"/>
                        <a:t>데이터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평가에서 높은 성능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→ </a:t>
                      </a:r>
                      <a:r>
                        <a:rPr lang="ko-KR" altLang="en-US" sz="1100" b="1"/>
                        <a:t>일반화 강점</a:t>
                      </a:r>
                      <a:endParaRPr lang="ko-KR" altLang="en-US" sz="1100"/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854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>
                          <a:solidFill>
                            <a:srgbClr val="FF0000"/>
                          </a:solidFill>
                        </a:rPr>
                        <a:t>OS → GPT_normal</a:t>
                      </a:r>
                      <a:endParaRPr lang="en" sz="1100">
                        <a:solidFill>
                          <a:srgbClr val="FF0000"/>
                        </a:solidFill>
                      </a:endParaRP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0.7666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0.5187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normal </a:t>
                      </a:r>
                      <a:r>
                        <a:rPr lang="ko-KR" altLang="en-US" sz="1100"/>
                        <a:t>영역에서 </a:t>
                      </a:r>
                      <a:r>
                        <a:rPr lang="en" sz="1100"/>
                        <a:t>Gemini</a:t>
                      </a:r>
                      <a:r>
                        <a:rPr lang="ko-KR" altLang="en-US" sz="1100"/>
                        <a:t>보다 다소 낮음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→ </a:t>
                      </a:r>
                      <a:r>
                        <a:rPr lang="en" sz="1100"/>
                        <a:t>GPT </a:t>
                      </a:r>
                      <a:r>
                        <a:rPr lang="ko-KR" altLang="en-US" sz="1100"/>
                        <a:t>기반 모델의 문체 차이 가능성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781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>
                          <a:solidFill>
                            <a:srgbClr val="FF0000"/>
                          </a:solidFill>
                        </a:rPr>
                        <a:t>OS → GPT_specific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0.5625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0.2339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specific </a:t>
                      </a:r>
                      <a:r>
                        <a:rPr lang="ko-KR" altLang="en-US" sz="1100"/>
                        <a:t>영역에서 역시 성능 하락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→ 도메인 적응 한계 확인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7060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>
                          <a:solidFill>
                            <a:srgbClr val="0070C0"/>
                          </a:solidFill>
                        </a:rPr>
                        <a:t>GPT → OS</a:t>
                      </a:r>
                      <a:endParaRPr lang="en" sz="1100">
                        <a:solidFill>
                          <a:srgbClr val="0070C0"/>
                        </a:solidFill>
                      </a:endParaRP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>
                          <a:solidFill>
                            <a:srgbClr val="0070C0"/>
                          </a:solidFill>
                        </a:rPr>
                        <a:t>0.8515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0070C0"/>
                          </a:solidFill>
                        </a:rPr>
                        <a:t>0.8351</a:t>
                      </a:r>
                    </a:p>
                  </a:txBody>
                  <a:tcPr marL="51192" marR="51192" marT="25596" marB="25596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 dirty="0"/>
                        <a:t>생성 데이터로 학습 시 </a:t>
                      </a:r>
                      <a:r>
                        <a:rPr lang="en" sz="1100" dirty="0"/>
                        <a:t>OS </a:t>
                      </a:r>
                      <a:r>
                        <a:rPr lang="ko-KR" altLang="en-US" sz="1100" dirty="0"/>
                        <a:t>데이터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100" dirty="0"/>
                        <a:t>평가에서도 높은 성능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100" dirty="0"/>
                        <a:t>→ </a:t>
                      </a:r>
                      <a:r>
                        <a:rPr lang="ko-KR" altLang="en-US" sz="1100" b="1" dirty="0"/>
                        <a:t>패턴 </a:t>
                      </a:r>
                      <a:r>
                        <a:rPr lang="ko-KR" altLang="en-US" sz="1100" b="1" dirty="0" err="1"/>
                        <a:t>전이력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en" sz="1100" b="1" dirty="0"/>
                        <a:t>transferability)</a:t>
                      </a:r>
                      <a:r>
                        <a:rPr lang="en" sz="1100" dirty="0"/>
                        <a:t> </a:t>
                      </a:r>
                      <a:r>
                        <a:rPr lang="ko-KR" altLang="en-US" sz="1100" dirty="0"/>
                        <a:t>우수</a:t>
                      </a:r>
                    </a:p>
                  </a:txBody>
                  <a:tcPr marL="51192" marR="51192" marT="25596" marB="2559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4CC5645-2F59-8031-0C94-0EB3E37CD81F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295011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854DDD-CF96-B731-DD8C-653DF0E953CB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842961-1165-3DE3-7447-3BDE69066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48863A-39D0-B3A5-BE9B-9E4FF4BCC044}"/>
              </a:ext>
            </a:extLst>
          </p:cNvPr>
          <p:cNvSpPr txBox="1"/>
          <p:nvPr/>
        </p:nvSpPr>
        <p:spPr>
          <a:xfrm>
            <a:off x="968843" y="2372264"/>
            <a:ext cx="3071675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400" b="1" dirty="0"/>
              <a:t>6.</a:t>
            </a:r>
            <a:r>
              <a:rPr kumimoji="1" lang="ko-KR" altLang="en-US" sz="1400" b="1" dirty="0"/>
              <a:t> 데이터 혼합 비율 </a:t>
            </a:r>
            <a:r>
              <a:rPr kumimoji="1" lang="en-US" altLang="ko-KR" sz="1400" b="1" dirty="0"/>
              <a:t>–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loss weight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test</a:t>
            </a: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E20A8-A387-A6B9-2306-2266CC89636E}"/>
              </a:ext>
            </a:extLst>
          </p:cNvPr>
          <p:cNvSpPr txBox="1"/>
          <p:nvPr/>
        </p:nvSpPr>
        <p:spPr>
          <a:xfrm>
            <a:off x="968843" y="1888961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LLM</a:t>
            </a:r>
            <a:r>
              <a:rPr kumimoji="1" lang="ko-KR" altLang="en-US" dirty="0"/>
              <a:t> 활용 데이터 증강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4947" y="1981294"/>
            <a:ext cx="14029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8843" y="2944359"/>
            <a:ext cx="4722159" cy="3492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실제 데이터와 </a:t>
            </a:r>
            <a:r>
              <a:rPr kumimoji="1" lang="en-US" altLang="ko-KR" sz="1400" dirty="0"/>
              <a:t>Gemini, GPT </a:t>
            </a:r>
            <a:r>
              <a:rPr kumimoji="1" lang="ko-KR" altLang="en-US" sz="1400" dirty="0"/>
              <a:t>두 종류의 생성 데이터를 </a:t>
            </a:r>
          </a:p>
          <a:p>
            <a:pPr marL="0" lvl="0" indent="0">
              <a:lnSpc>
                <a:spcPct val="200000"/>
              </a:lnSpc>
              <a:buFont typeface="Wingdings"/>
              <a:buNone/>
              <a:defRPr/>
            </a:pPr>
            <a:r>
              <a:rPr kumimoji="1" lang="ko-KR" altLang="en-US" sz="1400" dirty="0"/>
              <a:t>      섞어서 학습하기로 결정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그러나 단순히 합치는 것이 아니라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각 데이터의 비중을 조절하면서 </a:t>
            </a:r>
            <a:r>
              <a:rPr kumimoji="1" lang="en-US" altLang="ko-KR" sz="1400" b="1" dirty="0"/>
              <a:t>loss weight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달리 주는 실험 진행 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en-US" altLang="ko-KR" sz="1400" dirty="0"/>
              <a:t>Loss weight</a:t>
            </a:r>
            <a:r>
              <a:rPr kumimoji="1" lang="ko-KR" altLang="en-US" sz="1400" dirty="0"/>
              <a:t> 조정이 </a:t>
            </a:r>
            <a:r>
              <a:rPr kumimoji="1" lang="en-US" altLang="ko-KR" sz="1400" dirty="0"/>
              <a:t>gradient</a:t>
            </a:r>
            <a:r>
              <a:rPr kumimoji="1" lang="ko-KR" altLang="en-US" sz="1400" dirty="0"/>
              <a:t> 의 세기만 조금 달라질 뿐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큰 영향은 주지 못함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en-US" altLang="ko-KR" sz="1400" dirty="0" err="1"/>
              <a:t>Os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과하게 강조하면 오히려 도메인 편향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과적합</a:t>
            </a:r>
            <a:endParaRPr kumimoji="1" lang="ko-KR" altLang="en-US" sz="1400" dirty="0"/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400" dirty="0"/>
              <a:t>→</a:t>
            </a:r>
            <a:r>
              <a:rPr kumimoji="1" lang="en-US" altLang="ko-KR" sz="1400" b="1" dirty="0"/>
              <a:t> OS : Gemini : GPT = 1.3 : 1.3 : 0.6 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36286"/>
              </p:ext>
            </p:extLst>
          </p:nvPr>
        </p:nvGraphicFramePr>
        <p:xfrm>
          <a:off x="6158909" y="1664519"/>
          <a:ext cx="5018388" cy="4548134"/>
        </p:xfrm>
        <a:graphic>
          <a:graphicData uri="http://schemas.openxmlformats.org/drawingml/2006/table">
            <a:tbl>
              <a:tblPr firstRow="1" bandRow="1"/>
              <a:tblGrid>
                <a:gridCol w="146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7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4951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Config name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Loss weights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en" sz="1100"/>
                        <a:t>(OS : Gemini : GPT)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Final Val Acc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Test Acc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Equal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1.0 : 1.0 : 1.0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0.9923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0.9923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OS-focused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1.2 : 1.0 : 0.8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0.9917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0.9882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OS-heavy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1.5 : 1.0 : 0.8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0.9894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0.9929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>
                          <a:solidFill>
                            <a:srgbClr val="FF0000"/>
                          </a:solidFill>
                        </a:rPr>
                        <a:t>OS-dominant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2.0 : 1.0 : 0.5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0.9799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0.9835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Balanced-A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1.1 : 1.0 : 0.9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0.9735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0.9723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Balanced-B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 : 1.0 : 1.1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0.9894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0.9912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OS-only-emphasis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3.0 : 0.5 : 0.5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0.9941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0.9917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Commercial-focus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0.5 : 1.5 : 1.5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0.9906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0.9888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OS+Gemini (best)</a:t>
                      </a:r>
                      <a:endParaRPr lang="en" sz="110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/>
                        <a:t>1.3 : 1.3 : 0.6</a:t>
                      </a:r>
                      <a:endParaRPr lang="ko-KR" altLang="en-US" sz="110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/>
                        <a:t>0.9935</a:t>
                      </a:r>
                      <a:endParaRPr lang="ko-KR" altLang="en-US" sz="110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 dirty="0"/>
                        <a:t>0.9941</a:t>
                      </a:r>
                      <a:endParaRPr lang="ko-KR" altLang="en-US" sz="1100" dirty="0"/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OS+GPT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1.3 : 0.6 : 1.3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0.9923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0.9900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65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dirty="0" err="1">
                          <a:solidFill>
                            <a:srgbClr val="FF0000"/>
                          </a:solidFill>
                        </a:rPr>
                        <a:t>Gemini+GPT</a:t>
                      </a:r>
                      <a:endParaRPr lang="en" sz="1100" dirty="0">
                        <a:solidFill>
                          <a:srgbClr val="FF0000"/>
                        </a:solidFill>
                      </a:endParaRP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0.6 : 1.3 : 1.3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>
                          <a:solidFill>
                            <a:srgbClr val="FF0000"/>
                          </a:solidFill>
                        </a:rPr>
                        <a:t>0.9847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</a:rPr>
                        <a:t>0.9788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11A9F2-4FFA-265E-11DE-459FBDF77121}"/>
              </a:ext>
            </a:extLst>
          </p:cNvPr>
          <p:cNvSpPr txBox="1"/>
          <p:nvPr/>
        </p:nvSpPr>
        <p:spPr>
          <a:xfrm>
            <a:off x="6783601" y="6321736"/>
            <a:ext cx="3563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데이터 출처와 무관한 안정적인 일반화 성능 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CB9EDF-1258-1D78-78AB-40091C11EDAB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17391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27160B-C337-5C38-D80C-8CBEFAB76CDB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E6143E-45BD-A39C-6615-1F3B0C638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E57FAC-90C5-1668-B714-3A0A935044E4}"/>
              </a:ext>
            </a:extLst>
          </p:cNvPr>
          <p:cNvSpPr txBox="1"/>
          <p:nvPr/>
        </p:nvSpPr>
        <p:spPr>
          <a:xfrm>
            <a:off x="968843" y="2372264"/>
            <a:ext cx="4572085" cy="3475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모델 선정 실험 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단순 피처 기반 모델인 </a:t>
            </a:r>
            <a:r>
              <a:rPr kumimoji="1" lang="ko-KR" altLang="en-US" sz="1400" dirty="0" err="1"/>
              <a:t>비맥락</a:t>
            </a:r>
            <a:r>
              <a:rPr kumimoji="1" lang="ko-KR" altLang="en-US" sz="1400" dirty="0"/>
              <a:t> 모델은 후보에서 배제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다양한 </a:t>
            </a:r>
            <a:r>
              <a:rPr kumimoji="1" lang="ko-KR" altLang="en-US" sz="1400" b="1" dirty="0"/>
              <a:t>맥락 기반 모델</a:t>
            </a:r>
            <a:r>
              <a:rPr kumimoji="1" lang="ko-KR" altLang="en-US" sz="1400" dirty="0"/>
              <a:t>들 비교</a:t>
            </a:r>
            <a:endParaRPr kumimoji="1" lang="en-US" altLang="ko-KR" sz="1400" dirty="0"/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후보</a:t>
            </a:r>
            <a:endParaRPr kumimoji="1" lang="en-US" altLang="ko-KR" sz="1400" dirty="0"/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KOBERT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DISTILBERT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ELECTRA-Small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B381C-296A-E03F-88B7-697696E679FB}"/>
              </a:ext>
            </a:extLst>
          </p:cNvPr>
          <p:cNvSpPr txBox="1"/>
          <p:nvPr/>
        </p:nvSpPr>
        <p:spPr>
          <a:xfrm>
            <a:off x="968843" y="188896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맥락 기반 보이스피싱 탐지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47168" y="1981294"/>
            <a:ext cx="18405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 안예진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BB851-2142-6B98-8EB0-8F72FB0A0459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129075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F474229-944A-B273-4D2C-1D0AA3AE7C90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728CCB-94B6-5304-16EE-466D515FF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EC11C8-7BFF-C174-3A4E-51DFA4AA57AE}"/>
              </a:ext>
            </a:extLst>
          </p:cNvPr>
          <p:cNvSpPr txBox="1"/>
          <p:nvPr/>
        </p:nvSpPr>
        <p:spPr>
          <a:xfrm>
            <a:off x="968843" y="2372264"/>
            <a:ext cx="1588897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모델 선정 실험 </a:t>
            </a:r>
            <a:endParaRPr kumimoji="1"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87ADF-62F2-E6DE-5B58-459BC40F257E}"/>
              </a:ext>
            </a:extLst>
          </p:cNvPr>
          <p:cNvSpPr txBox="1"/>
          <p:nvPr/>
        </p:nvSpPr>
        <p:spPr>
          <a:xfrm>
            <a:off x="968843" y="188896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맥락 기반 보이스피싱 탐지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47168" y="1981294"/>
            <a:ext cx="18405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 안예진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8EF21-3177-7587-C72C-889E938A60F8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46928"/>
              </p:ext>
            </p:extLst>
          </p:nvPr>
        </p:nvGraphicFramePr>
        <p:xfrm>
          <a:off x="1479960" y="2944804"/>
          <a:ext cx="9684661" cy="1919374"/>
        </p:xfrm>
        <a:graphic>
          <a:graphicData uri="http://schemas.openxmlformats.org/drawingml/2006/table">
            <a:tbl>
              <a:tblPr firstRow="1" bandRow="1"/>
              <a:tblGrid>
                <a:gridCol w="1484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5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5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5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1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6334">
                <a:tc>
                  <a:txBody>
                    <a:bodyPr/>
                    <a:lstStyle/>
                    <a:p>
                      <a:pPr lvl="0" algn="l">
                        <a:buNone/>
                        <a:defRPr/>
                      </a:pPr>
                      <a:r>
                        <a:rPr lang="ko-KR" altLang="en-US" sz="1200"/>
                        <a:t>모델명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/>
                        <a:t>파라미터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/>
                        <a:t>모델 크기</a:t>
                      </a:r>
                      <a:r>
                        <a:rPr lang="en-US" altLang="ko-KR" sz="1200"/>
                        <a:t>(</a:t>
                      </a:r>
                      <a:r>
                        <a:rPr lang="en" sz="1200"/>
                        <a:t>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/>
                        <a:t>정확도</a:t>
                      </a:r>
                      <a:r>
                        <a:rPr lang="en-US" altLang="ko-KR" sz="1200"/>
                        <a:t>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20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/>
                        <a:t>추론 속도</a:t>
                      </a:r>
                      <a:endParaRPr lang="en-US" altLang="ko-KR" sz="1200"/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(</a:t>
                      </a:r>
                      <a:r>
                        <a:rPr lang="en" sz="1200"/>
                        <a:t>ms/sample)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/>
                        <a:t>학습 시간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초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83">
                <a:tc>
                  <a:txBody>
                    <a:bodyPr/>
                    <a:lstStyle/>
                    <a:p>
                      <a:pPr lvl="0" algn="l">
                        <a:buNone/>
                        <a:defRPr/>
                      </a:pPr>
                      <a:r>
                        <a:rPr lang="en" sz="1200" b="1"/>
                        <a:t>KoBERT</a:t>
                      </a:r>
                      <a:endParaRPr lang="e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200"/>
                        <a:t>92M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351.8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 b="1"/>
                        <a:t>99.60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 b="1"/>
                        <a:t>99.47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6.64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646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/>
                        <a:t>고성능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대형 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334">
                <a:tc>
                  <a:txBody>
                    <a:bodyPr/>
                    <a:lstStyle/>
                    <a:p>
                      <a:pPr lvl="0" algn="l">
                        <a:buNone/>
                        <a:defRPr/>
                      </a:pPr>
                      <a:r>
                        <a:rPr lang="en" sz="1200" b="1"/>
                        <a:t>ELECTRA-Small</a:t>
                      </a:r>
                      <a:endParaRPr lang="e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200"/>
                        <a:t>14M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53.7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99.56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99.42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1.86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/>
                        <a:t>경량 트랜스포머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183">
                <a:tc>
                  <a:txBody>
                    <a:bodyPr/>
                    <a:lstStyle/>
                    <a:p>
                      <a:pPr lvl="0" algn="l">
                        <a:buNone/>
                        <a:defRPr/>
                      </a:pPr>
                      <a:r>
                        <a:rPr lang="en" sz="1200" b="1"/>
                        <a:t>DistilBERT</a:t>
                      </a:r>
                      <a:endParaRPr lang="e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200"/>
                        <a:t>135M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514.0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99.07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98.78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2.94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/>
                        <a:t>중간급 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34">
                <a:tc>
                  <a:txBody>
                    <a:bodyPr/>
                    <a:lstStyle/>
                    <a:p>
                      <a:pPr lvl="0" algn="l">
                        <a:buNone/>
                        <a:defRPr/>
                      </a:pPr>
                      <a:r>
                        <a:rPr lang="en" sz="1200" b="1"/>
                        <a:t>LSTM</a:t>
                      </a:r>
                      <a:endParaRPr lang="en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200" b="1" dirty="0"/>
                        <a:t>1.9M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 b="1" dirty="0"/>
                        <a:t>7.4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98.81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/>
                        <a:t>98.41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 b="1"/>
                        <a:t>0.17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200" b="1"/>
                        <a:t>39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200" dirty="0"/>
                        <a:t>초경량</a:t>
                      </a:r>
                      <a:r>
                        <a:rPr lang="en-US" altLang="ko-KR" sz="1200" dirty="0"/>
                        <a:t>, </a:t>
                      </a:r>
                      <a:endParaRPr lang="ko-KR" altLang="en-US" sz="1200" dirty="0"/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200" dirty="0"/>
                        <a:t>실시간 처리 적합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7637" y="5001542"/>
            <a:ext cx="6061511" cy="135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en-US" altLang="ko-KR" sz="1400"/>
              <a:t>KoBERT,</a:t>
            </a:r>
            <a:r>
              <a:rPr kumimoji="1" lang="ko-KR" altLang="en-US" sz="1400"/>
              <a:t> </a:t>
            </a:r>
            <a:r>
              <a:rPr kumimoji="1" lang="en-US" altLang="ko-KR" sz="1400"/>
              <a:t>ELEVTRA </a:t>
            </a:r>
            <a:r>
              <a:rPr kumimoji="1" lang="ko-KR" altLang="en-US" sz="1400"/>
              <a:t>같은 트랜스포머 계열이 성능은 더 높음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/>
              <a:t>반면</a:t>
            </a:r>
            <a:r>
              <a:rPr kumimoji="1" lang="en-US" altLang="ko-KR" sz="1400"/>
              <a:t>,</a:t>
            </a:r>
            <a:r>
              <a:rPr kumimoji="1" lang="ko-KR" altLang="en-US" sz="1400"/>
              <a:t> </a:t>
            </a:r>
            <a:r>
              <a:rPr kumimoji="1" lang="en-US" altLang="ko-KR" sz="1400"/>
              <a:t>LSTM</a:t>
            </a:r>
            <a:r>
              <a:rPr kumimoji="1" lang="ko-KR" altLang="en-US" sz="1400"/>
              <a:t>은 모델 크기 대비 준수한 성능 지표</a:t>
            </a:r>
          </a:p>
          <a:p>
            <a:pPr marL="742950" lvl="1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en-US" altLang="ko-KR" sz="1400"/>
              <a:t>But, </a:t>
            </a:r>
            <a:r>
              <a:rPr kumimoji="1" lang="ko-KR" altLang="en-US" sz="1400"/>
              <a:t>모델 크기와 연산량</a:t>
            </a:r>
            <a:r>
              <a:rPr kumimoji="1" lang="en-US" altLang="ko-KR" sz="1400"/>
              <a:t>, </a:t>
            </a:r>
            <a:r>
              <a:rPr kumimoji="1" lang="ko-KR" altLang="en-US" sz="1400"/>
              <a:t>학습 및 추론 비용이 매우 높음</a:t>
            </a:r>
            <a:endParaRPr kumimoji="1" lang="en-US" altLang="ko-KR" sz="1400"/>
          </a:p>
        </p:txBody>
      </p:sp>
      <p:sp>
        <p:nvSpPr>
          <p:cNvPr id="19" name="가로 글상자 18"/>
          <p:cNvSpPr txBox="1"/>
          <p:nvPr/>
        </p:nvSpPr>
        <p:spPr>
          <a:xfrm>
            <a:off x="5765593" y="5009301"/>
            <a:ext cx="6096000" cy="914400"/>
          </a:xfrm>
          <a:prstGeom prst="rect">
            <a:avLst/>
          </a:prstGeom>
        </p:spPr>
        <p:txBody>
          <a:bodyPr wrap="none"/>
          <a:lstStyle/>
          <a:p>
            <a:pPr marL="742950" lvl="1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en-US" altLang="ko-KR" sz="1400"/>
              <a:t>LSTM</a:t>
            </a:r>
            <a:r>
              <a:rPr kumimoji="1" lang="ko-KR" altLang="en-US" sz="1400"/>
              <a:t>은 최소 </a:t>
            </a:r>
            <a:r>
              <a:rPr kumimoji="1" lang="en-US" altLang="ko-KR" sz="1400"/>
              <a:t>7</a:t>
            </a:r>
            <a:r>
              <a:rPr kumimoji="1" lang="ko-KR" altLang="en-US" sz="1400"/>
              <a:t>배에서 </a:t>
            </a:r>
            <a:r>
              <a:rPr kumimoji="1" lang="en-US" altLang="ko-KR" sz="1400"/>
              <a:t>70</a:t>
            </a:r>
            <a:r>
              <a:rPr kumimoji="1" lang="ko-KR" altLang="en-US" sz="1400"/>
              <a:t>배 적은 파라미터를 사용</a:t>
            </a:r>
          </a:p>
          <a:p>
            <a:pPr marL="742950" lvl="1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그럼에도 성능 지표에서 큰 차이가 없음</a:t>
            </a:r>
          </a:p>
          <a:p>
            <a:pPr marL="742950" lvl="1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en-US" altLang="ko-KR" sz="1400"/>
              <a:t>LSTM</a:t>
            </a:r>
            <a:r>
              <a:rPr kumimoji="1" lang="ko-KR" altLang="en-US" sz="1400"/>
              <a:t>이 상대적으로 가벼운 연산량으로도 효과적인 성능을 낼 수 있음</a:t>
            </a:r>
          </a:p>
        </p:txBody>
      </p:sp>
    </p:spTree>
    <p:extLst>
      <p:ext uri="{BB962C8B-B14F-4D97-AF65-F5344CB8AC3E}">
        <p14:creationId xmlns:p14="http://schemas.microsoft.com/office/powerpoint/2010/main" val="336023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F7EFB0-E238-CC80-53B8-8BE0529F0D79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3AFB17-C1EA-A355-7C62-75F36C371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A33BB-FF25-393E-41A0-DBA65ACFD06A}"/>
              </a:ext>
            </a:extLst>
          </p:cNvPr>
          <p:cNvSpPr txBox="1"/>
          <p:nvPr/>
        </p:nvSpPr>
        <p:spPr>
          <a:xfrm>
            <a:off x="968843" y="2372264"/>
            <a:ext cx="2116285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kumimoji="1" lang="en-US" altLang="ko-KR" sz="1400" b="1" dirty="0"/>
              <a:t>LSTM </a:t>
            </a:r>
            <a:r>
              <a:rPr kumimoji="1" lang="ko-KR" altLang="en-US" sz="1400" b="1" dirty="0"/>
              <a:t>모델 개선 과정 </a:t>
            </a:r>
            <a:endParaRPr kumimoji="1"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1C928-6124-DF18-FC7B-1B743C50D8BB}"/>
              </a:ext>
            </a:extLst>
          </p:cNvPr>
          <p:cNvSpPr txBox="1"/>
          <p:nvPr/>
        </p:nvSpPr>
        <p:spPr>
          <a:xfrm>
            <a:off x="968843" y="188896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맥락 기반 보이스피싱 탐지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47168" y="1981294"/>
            <a:ext cx="18405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 안예진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5E7FF-3709-6D3C-8661-5D1154E0E619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0EA49-8DCE-4163-EBAB-D21B990A482B}"/>
              </a:ext>
            </a:extLst>
          </p:cNvPr>
          <p:cNvSpPr txBox="1"/>
          <p:nvPr/>
        </p:nvSpPr>
        <p:spPr>
          <a:xfrm>
            <a:off x="877637" y="2945271"/>
            <a:ext cx="4880164" cy="261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ko-KR" sz="1400" b="1" dirty="0" err="1"/>
              <a:t>bilstm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도입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좌우 문맥 활용</a:t>
            </a:r>
            <a:r>
              <a:rPr kumimoji="1" lang="en-US" altLang="ko-KR" sz="1400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ko-KR" sz="1400" b="1" dirty="0"/>
              <a:t>pre-trained Word2vec </a:t>
            </a:r>
            <a:r>
              <a:rPr kumimoji="1" lang="ko-KR" altLang="en-US" sz="1400" b="1" dirty="0" err="1"/>
              <a:t>임베딩</a:t>
            </a:r>
            <a:r>
              <a:rPr kumimoji="1" lang="ko-KR" altLang="en-US" sz="1400" b="1" dirty="0"/>
              <a:t> </a:t>
            </a:r>
            <a:r>
              <a:rPr kumimoji="1" lang="ko-KR" altLang="en-US" sz="1400" dirty="0"/>
              <a:t>활용</a:t>
            </a:r>
            <a:endParaRPr kumimoji="1" lang="en-US" altLang="ko-KR" sz="14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sz="1400" dirty="0"/>
              <a:t>사전 학습 </a:t>
            </a:r>
            <a:r>
              <a:rPr kumimoji="1" lang="ko-KR" altLang="en-US" sz="1400" dirty="0" err="1"/>
              <a:t>임베딩</a:t>
            </a:r>
            <a:r>
              <a:rPr kumimoji="1" lang="ko-KR" altLang="en-US" sz="1400" dirty="0"/>
              <a:t> 활용으로 단어 의미 정보 확보</a:t>
            </a:r>
            <a:endParaRPr kumimoji="1" lang="en-US" altLang="ko-KR" sz="14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kumimoji="1" lang="en-US" altLang="ko-KR" sz="1400" b="1" dirty="0"/>
              <a:t>Layer normalization &amp; dropout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적용</a:t>
            </a:r>
            <a:endParaRPr kumimoji="1" lang="en-US" altLang="ko-KR" sz="14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sz="1400" dirty="0"/>
              <a:t>학습 안정성 및 수렴 속도 개선</a:t>
            </a:r>
            <a:endParaRPr kumimoji="1" lang="en-US" altLang="ko-KR" sz="1400" dirty="0"/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sz="1400" dirty="0" err="1"/>
              <a:t>과적합</a:t>
            </a:r>
            <a:r>
              <a:rPr kumimoji="1" lang="ko-KR" altLang="en-US" sz="1400" dirty="0"/>
              <a:t> 방지</a:t>
            </a:r>
            <a:endParaRPr kumimoji="1" lang="en-US" altLang="ko-KR" sz="1400" dirty="0"/>
          </a:p>
        </p:txBody>
      </p:sp>
      <p:pic>
        <p:nvPicPr>
          <p:cNvPr id="13" name="그림 12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5C27BC-D2F3-00B9-E86A-FCAB4001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01" y="2945271"/>
            <a:ext cx="5910974" cy="1660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9BBAA4-2E85-CCE4-9CE5-47A9A61C390A}"/>
              </a:ext>
            </a:extLst>
          </p:cNvPr>
          <p:cNvSpPr txBox="1"/>
          <p:nvPr/>
        </p:nvSpPr>
        <p:spPr>
          <a:xfrm>
            <a:off x="8035057" y="2372264"/>
            <a:ext cx="1356462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400" b="1" dirty="0"/>
              <a:t>모델 형태 시각화</a:t>
            </a:r>
            <a:endParaRPr kumimoji="1"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71123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87A827-E264-462F-4BD2-D8E6DAB7A104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0DCF77-0172-756B-AB31-E04CB0A6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D4B90B-4D29-BDD2-CC35-32F984791104}"/>
              </a:ext>
            </a:extLst>
          </p:cNvPr>
          <p:cNvSpPr txBox="1"/>
          <p:nvPr/>
        </p:nvSpPr>
        <p:spPr>
          <a:xfrm>
            <a:off x="968843" y="2372264"/>
            <a:ext cx="170271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kumimoji="1" lang="ko-KR" altLang="en-US" sz="1400" b="1" dirty="0"/>
              <a:t>점진적 추론 구조</a:t>
            </a:r>
            <a:endParaRPr kumimoji="1"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99F47-BE58-360E-A71A-6205EAC0C06A}"/>
              </a:ext>
            </a:extLst>
          </p:cNvPr>
          <p:cNvSpPr txBox="1"/>
          <p:nvPr/>
        </p:nvSpPr>
        <p:spPr>
          <a:xfrm>
            <a:off x="968843" y="188896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맥락 기반 보이스피싱 탐지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47168" y="1981294"/>
            <a:ext cx="18405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 안예진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9E8FE-83F6-5B7B-193A-974830216C33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7637" y="2965116"/>
            <a:ext cx="9937508" cy="186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/>
              <a:t>보이스피싱은 대화가 진행되는 과정에서 맥락이 누적되며 판단이 이루어져야 한다는 측면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/>
              <a:t>모든 대화가 끝난 뒤 한꺼번에 판단하는 </a:t>
            </a:r>
            <a:r>
              <a:rPr kumimoji="1" lang="en-US" altLang="ko-KR" sz="1400"/>
              <a:t>’</a:t>
            </a:r>
            <a:r>
              <a:rPr kumimoji="1" lang="ko-KR" altLang="en-US" sz="1400"/>
              <a:t>사후적 모델</a:t>
            </a:r>
            <a:r>
              <a:rPr kumimoji="1" lang="en-US" altLang="ko-KR" sz="1400"/>
              <a:t>’</a:t>
            </a:r>
            <a:r>
              <a:rPr kumimoji="1" lang="ko-KR" altLang="en-US" sz="1400"/>
              <a:t>보다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b="1"/>
              <a:t>실시간 단위로 문장 단위를 입력받아 누적 판단을 수행하는 모델이 필요</a:t>
            </a:r>
            <a:endParaRPr kumimoji="1" lang="ko-KR" altLang="en-US" sz="1400"/>
          </a:p>
          <a:p>
            <a:pPr lvl="0">
              <a:lnSpc>
                <a:spcPct val="200000"/>
              </a:lnSpc>
              <a:defRPr/>
            </a:pPr>
            <a:r>
              <a:rPr kumimoji="1" lang="en-US" altLang="ko-KR" sz="1400"/>
              <a:t>→</a:t>
            </a:r>
            <a:r>
              <a:rPr kumimoji="1" lang="ko-KR" altLang="en-US" sz="1400"/>
              <a:t> </a:t>
            </a:r>
            <a:r>
              <a:rPr kumimoji="1" lang="ko-KR" altLang="en-US" sz="1600" b="1"/>
              <a:t>점진적 추론 구조로 확장</a:t>
            </a:r>
          </a:p>
        </p:txBody>
      </p:sp>
    </p:spTree>
    <p:extLst>
      <p:ext uri="{BB962C8B-B14F-4D97-AF65-F5344CB8AC3E}">
        <p14:creationId xmlns:p14="http://schemas.microsoft.com/office/powerpoint/2010/main" val="241909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B1009B-03F0-D1B5-7F10-88BBD1D3C2D1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A5D7BA-ABF6-C73C-89BA-72C2B37F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ABB180-047B-4B83-A19E-DF1690AC3872}"/>
              </a:ext>
            </a:extLst>
          </p:cNvPr>
          <p:cNvSpPr txBox="1"/>
          <p:nvPr/>
        </p:nvSpPr>
        <p:spPr>
          <a:xfrm>
            <a:off x="968843" y="2372264"/>
            <a:ext cx="170271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kumimoji="1" lang="ko-KR" altLang="en-US" sz="1400" b="1" dirty="0"/>
              <a:t>점진적 추론 구조</a:t>
            </a:r>
            <a:endParaRPr kumimoji="1"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3A752-98F4-3C23-6AD8-957B9812A7CB}"/>
              </a:ext>
            </a:extLst>
          </p:cNvPr>
          <p:cNvSpPr txBox="1"/>
          <p:nvPr/>
        </p:nvSpPr>
        <p:spPr>
          <a:xfrm>
            <a:off x="968843" y="188896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맥락 기반 보이스피싱 탐지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47168" y="1981294"/>
            <a:ext cx="184056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곽민석 남진우 안예진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467D1-2C69-6CF7-4489-F694A8B68C46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40589" y="2907456"/>
            <a:ext cx="4702825" cy="347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입력이 </a:t>
            </a:r>
            <a:r>
              <a:rPr kumimoji="1" lang="en-US" altLang="ko-KR" sz="1400" dirty="0"/>
              <a:t>16% </a:t>
            </a:r>
            <a:r>
              <a:rPr kumimoji="1" lang="ko-KR" altLang="en-US" sz="1400" dirty="0"/>
              <a:t>누적되었을 때 </a:t>
            </a:r>
            <a:r>
              <a:rPr kumimoji="1" lang="en-US" altLang="ko-KR" sz="1400" dirty="0"/>
              <a:t>80% acc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입력 </a:t>
            </a:r>
            <a:r>
              <a:rPr kumimoji="1" lang="en-US" altLang="ko-KR" sz="1400" dirty="0"/>
              <a:t>24%</a:t>
            </a:r>
            <a:r>
              <a:rPr kumimoji="1" lang="ko-KR" altLang="en-US" sz="1400" dirty="0"/>
              <a:t>에서 </a:t>
            </a:r>
            <a:r>
              <a:rPr kumimoji="1" lang="en-US" altLang="ko-KR" sz="1400" dirty="0"/>
              <a:t>90% acc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입력 </a:t>
            </a:r>
            <a:r>
              <a:rPr kumimoji="1" lang="en-US" altLang="ko-KR" sz="1400" dirty="0"/>
              <a:t>39%</a:t>
            </a:r>
            <a:r>
              <a:rPr kumimoji="1" lang="ko-KR" altLang="en-US" sz="1400" dirty="0"/>
              <a:t>에서 </a:t>
            </a:r>
            <a:r>
              <a:rPr kumimoji="1" lang="en-US" altLang="ko-KR" sz="1400" b="1" dirty="0">
                <a:solidFill>
                  <a:srgbClr val="0070C0"/>
                </a:solidFill>
              </a:rPr>
              <a:t>98%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endParaRPr kumimoji="1" lang="en-US" altLang="ko-KR" sz="1400" dirty="0"/>
          </a:p>
          <a:p>
            <a:pPr marL="285750" lvl="0" indent="-285750">
              <a:lnSpc>
                <a:spcPct val="200000"/>
              </a:lnSpc>
              <a:buFont typeface="Wingdings"/>
              <a:buChar char="è"/>
              <a:defRPr/>
            </a:pPr>
            <a:r>
              <a:rPr kumimoji="1" lang="ko-KR" altLang="en-US" sz="1400" dirty="0"/>
              <a:t>대화 중반부에만 도달해도 사실상 최종 판단 가능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è"/>
              <a:defRPr/>
            </a:pPr>
            <a:r>
              <a:rPr kumimoji="1" lang="en-US" altLang="ko-KR" sz="1400" dirty="0"/>
              <a:t>4~25%</a:t>
            </a:r>
            <a:r>
              <a:rPr kumimoji="1" lang="ko-KR" altLang="en-US" sz="1400" dirty="0"/>
              <a:t>대에서 큰 상승폭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빠른 조기 수렴 및 안정화</a:t>
            </a:r>
          </a:p>
          <a:p>
            <a:pPr lvl="0">
              <a:lnSpc>
                <a:spcPct val="200000"/>
              </a:lnSpc>
              <a:defRPr/>
            </a:pPr>
            <a:endParaRPr kumimoji="1" lang="en-US" altLang="ko-KR" sz="1400" b="1" dirty="0"/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300" b="1" dirty="0"/>
              <a:t>빠른 조기 수렴은</a:t>
            </a:r>
            <a:r>
              <a:rPr kumimoji="1" lang="en-US" altLang="ko-KR" sz="1300" b="1" dirty="0"/>
              <a:t> </a:t>
            </a:r>
            <a:r>
              <a:rPr kumimoji="1" lang="ko-KR" altLang="en-US" sz="1300" b="1" dirty="0"/>
              <a:t>보이스피싱 탐지의 실시간성을 가능케 함</a:t>
            </a:r>
            <a:endParaRPr kumimoji="1" lang="en-US" altLang="ko-KR" sz="1300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35234"/>
              </p:ext>
            </p:extLst>
          </p:nvPr>
        </p:nvGraphicFramePr>
        <p:xfrm>
          <a:off x="987398" y="2945271"/>
          <a:ext cx="6131121" cy="3477891"/>
        </p:xfrm>
        <a:graphic>
          <a:graphicData uri="http://schemas.openxmlformats.org/drawingml/2006/table">
            <a:tbl>
              <a:tblPr firstRow="1" bandRow="1"/>
              <a:tblGrid>
                <a:gridCol w="818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4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2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496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구간 </a:t>
                      </a:r>
                      <a:endParaRPr lang="en-US" altLang="ko-KR" sz="1050"/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(</a:t>
                      </a:r>
                      <a:r>
                        <a:rPr lang="ko-KR" altLang="en-US" sz="1050"/>
                        <a:t>입력</a:t>
                      </a:r>
                      <a:r>
                        <a:rPr lang="en-US" altLang="ko-KR" sz="1050"/>
                        <a:t>%)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평균 정확도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평균 변화량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주요 특징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해석 포인트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579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1–10%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FF0000"/>
                          </a:solidFill>
                        </a:rPr>
                        <a:t>0.702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+0.00074 / 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불안정 초기 구간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초기 대화의 주제 탐색 단계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발화 내용이 단편적이라 오탐</a:t>
                      </a:r>
                      <a:r>
                        <a:rPr lang="en-US" altLang="ko-KR" sz="1050"/>
                        <a:t>/</a:t>
                      </a:r>
                      <a:r>
                        <a:rPr lang="ko-KR" altLang="en-US" sz="1050"/>
                        <a:t>누락 많음</a:t>
                      </a:r>
                      <a:r>
                        <a:rPr lang="en-US" altLang="ko-KR" sz="1050"/>
                        <a:t>.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579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11–25%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0.826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+0.00973 / 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 b="1"/>
                        <a:t>급상승 구간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대화 내 명확한 금전</a:t>
                      </a:r>
                      <a:r>
                        <a:rPr lang="en-US" altLang="ko-KR" sz="1050"/>
                        <a:t>·</a:t>
                      </a:r>
                      <a:r>
                        <a:rPr lang="ko-KR" altLang="en-US" sz="1050"/>
                        <a:t>요청 표현 등장</a:t>
                      </a:r>
                      <a:r>
                        <a:rPr lang="en-US" altLang="ko-KR" sz="1050"/>
                        <a:t>. </a:t>
                      </a:r>
                      <a:endParaRPr lang="ko-KR" altLang="en-US" sz="1050"/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모델이 맥락 패턴을 빠르게 포착</a:t>
                      </a:r>
                      <a:r>
                        <a:rPr lang="en-US" altLang="ko-KR" sz="1050"/>
                        <a:t>.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52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26–50%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0070C0"/>
                          </a:solidFill>
                        </a:rPr>
                        <a:t>0.951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+0.00321 / 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안정화 구간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점진적으로 판단이 수렴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탐지 결과의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변동 폭 감소</a:t>
                      </a:r>
                      <a:r>
                        <a:rPr lang="en-US" altLang="ko-KR" sz="1050"/>
                        <a:t>.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23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51–75%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0.986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+0.00031 / 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포화 구간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추가 입력에도 큰 변화 없음</a:t>
                      </a:r>
                      <a:r>
                        <a:rPr lang="en-US" altLang="ko-KR" sz="1050"/>
                        <a:t>. </a:t>
                      </a:r>
                      <a:r>
                        <a:rPr lang="ko-KR" altLang="en-US" sz="1050"/>
                        <a:t>이미 탐지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050"/>
                        <a:t>판단이 완성된 상태</a:t>
                      </a:r>
                      <a:r>
                        <a:rPr lang="en-US" altLang="ko-KR" sz="1050"/>
                        <a:t>.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579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76–100%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/>
                        <a:t>0.993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050" b="1"/>
                        <a:t>+0.00011 / %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 b="1"/>
                        <a:t>완전 수렴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050" b="1"/>
                        <a:t>구간</a:t>
                      </a:r>
                      <a:endParaRPr lang="ko-KR" altLang="en-US" sz="1050"/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50" dirty="0"/>
                        <a:t>후반부 정보는 </a:t>
                      </a:r>
                      <a:r>
                        <a:rPr lang="ko-KR" altLang="en-US" sz="1050" dirty="0" err="1"/>
                        <a:t>보강적</a:t>
                      </a:r>
                      <a:r>
                        <a:rPr lang="ko-KR" altLang="en-US" sz="1050" dirty="0"/>
                        <a:t> 역할만 수행</a:t>
                      </a:r>
                      <a:r>
                        <a:rPr lang="en-US" altLang="ko-KR" sz="1050" dirty="0"/>
                        <a:t>. </a:t>
                      </a:r>
                      <a:endParaRPr lang="ko-KR" altLang="en-US" sz="1050" dirty="0"/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050" dirty="0"/>
                        <a:t>초기 판단 대비 </a:t>
                      </a:r>
                      <a:r>
                        <a:rPr lang="en-US" altLang="ko-KR" sz="1050" dirty="0"/>
                        <a:t>±1% </a:t>
                      </a:r>
                      <a:r>
                        <a:rPr lang="ko-KR" altLang="en-US" sz="1050" dirty="0"/>
                        <a:t>내 안정 유지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74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4D8692B-3362-FA05-D8C9-72D036A32588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9D148D-5B6D-2550-0008-DBAC28014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843" y="2372264"/>
            <a:ext cx="5551520" cy="26134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en-US" altLang="ko-KR" sz="1400" b="1" dirty="0"/>
              <a:t>Google Cloud STT </a:t>
            </a:r>
            <a:r>
              <a:rPr kumimoji="1" lang="ko-KR" altLang="en-US" sz="1400" b="1" dirty="0"/>
              <a:t>선택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발화 즉시 텍스트 변환으로 </a:t>
            </a:r>
            <a:r>
              <a:rPr kumimoji="1" lang="ko-KR" altLang="en-US" sz="1400" b="1" dirty="0"/>
              <a:t>자연스러운 </a:t>
            </a:r>
            <a:r>
              <a:rPr kumimoji="1" lang="ko-KR" altLang="en-US" sz="1400" b="1" dirty="0" err="1"/>
              <a:t>인터렉션</a:t>
            </a:r>
            <a:r>
              <a:rPr kumimoji="1" lang="ko-KR" altLang="en-US" sz="1400" b="1" dirty="0"/>
              <a:t> </a:t>
            </a:r>
            <a:r>
              <a:rPr kumimoji="1" lang="en-US" altLang="ko-KR" sz="1400" dirty="0"/>
              <a:t>→ </a:t>
            </a:r>
            <a:r>
              <a:rPr kumimoji="1" lang="ko-KR" altLang="en-US" sz="1400" dirty="0"/>
              <a:t>실시간성 확보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en-US" altLang="ko-KR" sz="1400" dirty="0"/>
              <a:t>Google</a:t>
            </a:r>
            <a:r>
              <a:rPr kumimoji="1" lang="ko-KR" altLang="en-US" sz="1400" dirty="0"/>
              <a:t>의 최신 </a:t>
            </a:r>
            <a:r>
              <a:rPr kumimoji="1" lang="en-US" altLang="ko-KR" sz="1400" b="1" dirty="0"/>
              <a:t>AI </a:t>
            </a:r>
            <a:r>
              <a:rPr kumimoji="1" lang="ko-KR" altLang="en-US" sz="1400" b="1" dirty="0"/>
              <a:t>모델 활용 가능 </a:t>
            </a:r>
            <a:r>
              <a:rPr kumimoji="1" lang="en-US" altLang="ko-KR" sz="1400" dirty="0"/>
              <a:t>→ </a:t>
            </a:r>
            <a:r>
              <a:rPr kumimoji="1" lang="ko-KR" altLang="en-US" sz="1400" dirty="0"/>
              <a:t>기술적 안정성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복잡한 </a:t>
            </a:r>
            <a:r>
              <a:rPr kumimoji="1" lang="en-US" altLang="ko-KR" sz="1400" dirty="0"/>
              <a:t>NDK/JNI </a:t>
            </a:r>
            <a:r>
              <a:rPr kumimoji="1" lang="ko-KR" altLang="en-US" sz="1400" dirty="0"/>
              <a:t>통합 불필요</a:t>
            </a:r>
            <a:r>
              <a:rPr kumimoji="1" lang="en-US" altLang="ko-KR" sz="1400" dirty="0"/>
              <a:t> →</a:t>
            </a:r>
            <a:r>
              <a:rPr kumimoji="1" lang="ko-KR" altLang="en-US" sz="1400" dirty="0"/>
              <a:t> 개발 및 유지보수 효율성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양방향 스트리밍으로 </a:t>
            </a:r>
            <a:r>
              <a:rPr kumimoji="1" lang="ko-KR" altLang="en-US" sz="1400" b="1" dirty="0"/>
              <a:t>지연 시간 감소 </a:t>
            </a:r>
            <a:r>
              <a:rPr kumimoji="1" lang="en-US" altLang="ko-KR" sz="1400" dirty="0"/>
              <a:t>→ </a:t>
            </a:r>
            <a:r>
              <a:rPr kumimoji="1" lang="ko-KR" altLang="en-US" sz="1400" dirty="0"/>
              <a:t>성능 최적화</a:t>
            </a:r>
          </a:p>
          <a:p>
            <a:pPr lvl="1">
              <a:lnSpc>
                <a:spcPct val="200000"/>
              </a:lnSpc>
              <a:defRPr/>
            </a:pPr>
            <a:endParaRPr kumimoji="1"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B1C7B-1A13-A6A5-364F-F76E5736B71A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73A97-8422-1A92-2675-FFF8F4405BCF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174749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27CB4C-D8A8-B8C0-8E78-CB3A4D23F18A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B02291-8BFB-2B20-CED4-B239F9BC5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842" y="2372264"/>
            <a:ext cx="5812957" cy="3475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en-US" altLang="ko-KR" sz="1400" b="1" dirty="0"/>
              <a:t>Google Cloud STT </a:t>
            </a:r>
            <a:r>
              <a:rPr kumimoji="1" lang="ko-KR" altLang="en-US" sz="1400" b="1" dirty="0"/>
              <a:t>선택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 dirty="0"/>
              <a:t>실제 환경에서는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모델이 받게 되는 입력이 항상 완전한 텍스트는 아님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en-US" altLang="ko-KR" sz="1400" b="1" dirty="0"/>
              <a:t>STT </a:t>
            </a:r>
            <a:r>
              <a:rPr kumimoji="1" lang="ko-KR" altLang="en-US" sz="1400" b="1" dirty="0"/>
              <a:t>자체 </a:t>
            </a:r>
            <a:r>
              <a:rPr kumimoji="1" lang="ko-KR" altLang="en-US" sz="1400" b="1" dirty="0" err="1"/>
              <a:t>오변환</a:t>
            </a:r>
            <a:r>
              <a:rPr kumimoji="1" lang="ko-KR" altLang="en-US" sz="1400" dirty="0" err="1"/>
              <a:t>에</a:t>
            </a:r>
            <a:r>
              <a:rPr kumimoji="1" lang="ko-KR" altLang="en-US" sz="1400" dirty="0"/>
              <a:t> 따른 필연적인 </a:t>
            </a:r>
            <a:r>
              <a:rPr kumimoji="1" lang="ko-KR" altLang="en-US" sz="1400" b="1" dirty="0"/>
              <a:t>맥락 탐지 모델 성능 </a:t>
            </a:r>
            <a:r>
              <a:rPr kumimoji="1" lang="en-US" altLang="ko-KR" sz="1400" b="1" dirty="0"/>
              <a:t>loss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발생</a:t>
            </a:r>
          </a:p>
          <a:p>
            <a:pPr lvl="1">
              <a:lnSpc>
                <a:spcPct val="200000"/>
              </a:lnSpc>
              <a:defRPr/>
            </a:pPr>
            <a:endParaRPr kumimoji="1" lang="en-US" altLang="ko-KR" sz="1400" dirty="0"/>
          </a:p>
          <a:p>
            <a:pPr marL="742950" lvl="1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en-US" altLang="ko-KR" sz="1400" dirty="0"/>
              <a:t>Google STT</a:t>
            </a:r>
            <a:r>
              <a:rPr kumimoji="1" lang="ko-KR" altLang="en-US" sz="1400" dirty="0"/>
              <a:t>의 대표적인 </a:t>
            </a:r>
            <a:r>
              <a:rPr kumimoji="1" lang="ko-KR" altLang="en-US" sz="1400" b="1" dirty="0" err="1"/>
              <a:t>오변환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case </a:t>
            </a:r>
            <a:r>
              <a:rPr kumimoji="1" lang="ko-KR" altLang="en-US" sz="1400" dirty="0"/>
              <a:t>정리</a:t>
            </a:r>
            <a:endParaRPr kumimoji="1" lang="en-US" altLang="ko-KR" sz="1400" dirty="0"/>
          </a:p>
          <a:p>
            <a:pPr marL="742950" lvl="1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실제 데이터에 </a:t>
            </a:r>
            <a:r>
              <a:rPr kumimoji="1" lang="ko-KR" altLang="en-US" sz="1400" b="1" dirty="0"/>
              <a:t>서로 다른 강도의 인위적 손상</a:t>
            </a:r>
            <a:r>
              <a:rPr kumimoji="1" lang="ko-KR" altLang="en-US" sz="1400" dirty="0"/>
              <a:t>을 주어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단계 평가 수행</a:t>
            </a:r>
          </a:p>
          <a:p>
            <a:pPr marL="742950" lvl="1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일종의 </a:t>
            </a:r>
            <a:r>
              <a:rPr kumimoji="1" lang="en-US" altLang="ko-KR" sz="1400" b="1" dirty="0"/>
              <a:t>Model robustness </a:t>
            </a:r>
            <a:r>
              <a:rPr kumimoji="1" lang="ko-KR" altLang="en-US" sz="1400" dirty="0"/>
              <a:t>실험</a:t>
            </a:r>
          </a:p>
          <a:p>
            <a:pPr marL="1200150" lvl="2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en-US" altLang="ko-KR" sz="1400" dirty="0"/>
              <a:t>Model</a:t>
            </a:r>
            <a:r>
              <a:rPr kumimoji="1" lang="ko-KR" altLang="en-US" sz="1400" dirty="0"/>
              <a:t>이 </a:t>
            </a:r>
            <a:r>
              <a:rPr kumimoji="1" lang="en-US" altLang="ko-KR" sz="1400" dirty="0"/>
              <a:t>input noise</a:t>
            </a:r>
            <a:r>
              <a:rPr kumimoji="1" lang="ko-KR" altLang="en-US" sz="1400" dirty="0" err="1"/>
              <a:t>에</a:t>
            </a:r>
            <a:r>
              <a:rPr kumimoji="1" lang="ko-KR" altLang="en-US" sz="1400" dirty="0"/>
              <a:t> 얼마나 강건한가</a:t>
            </a:r>
            <a:r>
              <a:rPr kumimoji="1" lang="en-US" altLang="ko-KR" sz="14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4E49-A066-2DCC-EE5B-43C53E12713E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7B7F2-F752-0D0C-1CE6-6FF015687A90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</p:spTree>
    <p:extLst>
      <p:ext uri="{BB962C8B-B14F-4D97-AF65-F5344CB8AC3E}">
        <p14:creationId xmlns:p14="http://schemas.microsoft.com/office/powerpoint/2010/main" val="365895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A2F65-DAD0-D4D1-108F-70E06998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D2C67B-6875-9AA0-D8ED-745F2F361A4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743CF-47FE-C234-1604-DC6C6CDA7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A2E992-618E-E833-899A-90C17E0B4BD7}"/>
              </a:ext>
            </a:extLst>
          </p:cNvPr>
          <p:cNvSpPr txBox="1"/>
          <p:nvPr/>
        </p:nvSpPr>
        <p:spPr>
          <a:xfrm>
            <a:off x="968842" y="2372264"/>
            <a:ext cx="5812957" cy="4273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en-US" altLang="ko-KR" sz="1400" b="1" dirty="0"/>
              <a:t>Google Cloud STT </a:t>
            </a:r>
            <a:r>
              <a:rPr kumimoji="1" lang="ko-KR" altLang="en-US" sz="1400" b="1" dirty="0"/>
              <a:t>선택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en-US" altLang="ko-KR" sz="1400" dirty="0"/>
              <a:t>Google STT Error Case</a:t>
            </a:r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100" dirty="0"/>
              <a:t>Case 1 : </a:t>
            </a:r>
            <a:r>
              <a:rPr kumimoji="1" lang="ko-KR" altLang="en-US" sz="1100" dirty="0"/>
              <a:t>영어 전문 용어 인식 오류</a:t>
            </a:r>
            <a:endParaRPr kumimoji="1" lang="en-US" altLang="ko-KR" sz="1100" dirty="0"/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100" dirty="0"/>
              <a:t>	</a:t>
            </a:r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100" dirty="0"/>
              <a:t>Case 2 : </a:t>
            </a:r>
            <a:r>
              <a:rPr kumimoji="1" lang="ko-KR" altLang="en-US" sz="1100" dirty="0"/>
              <a:t>띄어쓰기 오류</a:t>
            </a:r>
            <a:endParaRPr kumimoji="1" lang="en-US" altLang="ko-KR" sz="1100" dirty="0"/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100" dirty="0"/>
              <a:t>	</a:t>
            </a:r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100" dirty="0"/>
              <a:t>Case 3 : </a:t>
            </a:r>
            <a:r>
              <a:rPr kumimoji="1" lang="ko-KR" altLang="en-US" sz="1100" dirty="0"/>
              <a:t>동음이의어 오류</a:t>
            </a:r>
            <a:endParaRPr kumimoji="1" lang="en-US" altLang="ko-KR" sz="1100" dirty="0"/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100" dirty="0"/>
              <a:t>	</a:t>
            </a:r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100" dirty="0"/>
              <a:t>Case 4 : </a:t>
            </a:r>
            <a:r>
              <a:rPr kumimoji="1" lang="ko-KR" altLang="en-US" sz="1100" dirty="0"/>
              <a:t>심각한 의미 오류</a:t>
            </a:r>
            <a:endParaRPr kumimoji="1" lang="en-US" altLang="ko-KR" sz="1100" dirty="0"/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050" dirty="0"/>
              <a:t>	</a:t>
            </a:r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100" dirty="0"/>
              <a:t>Case 5 : </a:t>
            </a:r>
            <a:r>
              <a:rPr kumimoji="1" lang="ko-KR" altLang="en-US" sz="1100" dirty="0"/>
              <a:t>정확한 인식</a:t>
            </a:r>
            <a:endParaRPr kumimoji="1" lang="en-US" altLang="ko-KR" sz="1100" dirty="0"/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1100" dirty="0"/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A497F-2D0F-0B2A-227C-D2DE9ED73636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D1B254-435D-CBAC-0B5D-6F28C65BB208}"/>
              </a:ext>
            </a:extLst>
          </p:cNvPr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7BC06-6DB7-5875-5D0A-1DAD4774FD06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6D0FA-0100-D4D4-4DFD-8470E2E9C046}"/>
              </a:ext>
            </a:extLst>
          </p:cNvPr>
          <p:cNvSpPr txBox="1"/>
          <p:nvPr/>
        </p:nvSpPr>
        <p:spPr>
          <a:xfrm>
            <a:off x="3242636" y="3285691"/>
            <a:ext cx="5812957" cy="605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  <a:defRPr/>
            </a:pPr>
            <a:r>
              <a:rPr kumimoji="1" lang="en-US" altLang="ko-KR" sz="900" dirty="0"/>
              <a:t>REST -&gt; </a:t>
            </a:r>
            <a:r>
              <a:rPr kumimoji="1" lang="ko-KR" altLang="en-US" sz="900" dirty="0" err="1"/>
              <a:t>레스트</a:t>
            </a:r>
            <a:endParaRPr kumimoji="1" lang="en-US" altLang="ko-KR" sz="900" dirty="0"/>
          </a:p>
          <a:p>
            <a:pPr lvl="2">
              <a:lnSpc>
                <a:spcPct val="200000"/>
              </a:lnSpc>
              <a:defRPr/>
            </a:pPr>
            <a:r>
              <a:rPr kumimoji="1" lang="en-US" altLang="ko-KR" sz="900" dirty="0" err="1"/>
              <a:t>Oauth</a:t>
            </a:r>
            <a:r>
              <a:rPr kumimoji="1" lang="en-US" altLang="ko-KR" sz="900" dirty="0"/>
              <a:t> -&gt; </a:t>
            </a:r>
            <a:r>
              <a:rPr kumimoji="1" lang="ko-KR" altLang="en-US" sz="900" dirty="0" err="1"/>
              <a:t>오어스</a:t>
            </a:r>
            <a:r>
              <a:rPr kumimoji="1" lang="en-US" altLang="ko-KR" sz="900" dirty="0"/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24A4F-1FDF-D163-0DB0-C48519B566EC}"/>
              </a:ext>
            </a:extLst>
          </p:cNvPr>
          <p:cNvSpPr txBox="1"/>
          <p:nvPr/>
        </p:nvSpPr>
        <p:spPr>
          <a:xfrm>
            <a:off x="3242635" y="3939515"/>
            <a:ext cx="5812957" cy="605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  <a:defRPr/>
            </a:pPr>
            <a:r>
              <a:rPr kumimoji="1" lang="ko-KR" altLang="en-US" sz="900" dirty="0"/>
              <a:t>통신방식 </a:t>
            </a:r>
            <a:r>
              <a:rPr kumimoji="1" lang="en-US" altLang="ko-KR" sz="900" dirty="0"/>
              <a:t>-&gt;</a:t>
            </a:r>
            <a:r>
              <a:rPr kumimoji="1" lang="ko-KR" altLang="en-US" sz="900" dirty="0"/>
              <a:t> 통 </a:t>
            </a:r>
            <a:r>
              <a:rPr kumimoji="1" lang="ko-KR" altLang="en-US" sz="900" dirty="0" err="1"/>
              <a:t>신방식</a:t>
            </a:r>
            <a:endParaRPr kumimoji="1" lang="en-US" altLang="ko-KR" sz="900" dirty="0"/>
          </a:p>
          <a:p>
            <a:pPr lvl="2">
              <a:lnSpc>
                <a:spcPct val="200000"/>
              </a:lnSpc>
              <a:defRPr/>
            </a:pPr>
            <a:r>
              <a:rPr kumimoji="1" lang="ko-KR" altLang="en-US" sz="900" dirty="0" err="1"/>
              <a:t>캐싱전략</a:t>
            </a:r>
            <a:r>
              <a:rPr kumimoji="1" lang="ko-KR" altLang="en-US" sz="900" dirty="0"/>
              <a:t> </a:t>
            </a:r>
            <a:r>
              <a:rPr kumimoji="1" lang="en-US" altLang="ko-KR" sz="900" dirty="0"/>
              <a:t>-&gt;</a:t>
            </a:r>
            <a:r>
              <a:rPr kumimoji="1" lang="ko-KR" altLang="en-US" sz="900" dirty="0"/>
              <a:t> </a:t>
            </a:r>
            <a:r>
              <a:rPr kumimoji="1" lang="ko-KR" altLang="en-US" sz="900" dirty="0" err="1"/>
              <a:t>캐싱전</a:t>
            </a:r>
            <a:r>
              <a:rPr kumimoji="1" lang="ko-KR" altLang="en-US" sz="900" dirty="0"/>
              <a:t> </a:t>
            </a:r>
            <a:r>
              <a:rPr kumimoji="1" lang="ko-KR" altLang="en-US" sz="900" dirty="0" err="1"/>
              <a:t>략</a:t>
            </a:r>
            <a:r>
              <a:rPr kumimoji="1" lang="en-US" altLang="ko-KR" sz="900" dirty="0"/>
              <a:t>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36D75-CA18-10F4-6304-C4DE810F798E}"/>
              </a:ext>
            </a:extLst>
          </p:cNvPr>
          <p:cNvSpPr txBox="1"/>
          <p:nvPr/>
        </p:nvSpPr>
        <p:spPr>
          <a:xfrm>
            <a:off x="3242634" y="4614886"/>
            <a:ext cx="5812957" cy="605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  <a:defRPr/>
            </a:pPr>
            <a:r>
              <a:rPr kumimoji="1" lang="ko-KR" altLang="en-US" sz="900" dirty="0"/>
              <a:t>탐지 방어 </a:t>
            </a:r>
            <a:r>
              <a:rPr kumimoji="1" lang="en-US" altLang="ko-KR" sz="900" dirty="0"/>
              <a:t>-&gt;</a:t>
            </a:r>
            <a:r>
              <a:rPr kumimoji="1" lang="ko-KR" altLang="en-US" sz="900" dirty="0"/>
              <a:t> 단기방학</a:t>
            </a:r>
            <a:endParaRPr kumimoji="1" lang="en-US" altLang="ko-KR" sz="900" dirty="0"/>
          </a:p>
          <a:p>
            <a:pPr lvl="2">
              <a:lnSpc>
                <a:spcPct val="200000"/>
              </a:lnSpc>
              <a:defRPr/>
            </a:pPr>
            <a:r>
              <a:rPr kumimoji="1" lang="ko-KR" altLang="en-US" sz="900" dirty="0" err="1"/>
              <a:t>드롭아웃</a:t>
            </a:r>
            <a:r>
              <a:rPr kumimoji="1" lang="ko-KR" altLang="en-US" sz="900" dirty="0"/>
              <a:t> </a:t>
            </a:r>
            <a:r>
              <a:rPr kumimoji="1" lang="en-US" altLang="ko-KR" sz="900" dirty="0"/>
              <a:t>-&gt;</a:t>
            </a:r>
            <a:r>
              <a:rPr kumimoji="1" lang="ko-KR" altLang="en-US" sz="900" dirty="0"/>
              <a:t> 드라마 </a:t>
            </a:r>
            <a:r>
              <a:rPr kumimoji="1" lang="ko-KR" altLang="en-US" sz="900" dirty="0" err="1"/>
              <a:t>웃</a:t>
            </a:r>
            <a:r>
              <a:rPr kumimoji="1" lang="en-US" altLang="ko-KR" sz="900" dirty="0"/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2B907-60E5-748E-5A7A-89C79D15A298}"/>
              </a:ext>
            </a:extLst>
          </p:cNvPr>
          <p:cNvSpPr txBox="1"/>
          <p:nvPr/>
        </p:nvSpPr>
        <p:spPr>
          <a:xfrm>
            <a:off x="3242633" y="5286163"/>
            <a:ext cx="5812957" cy="605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  <a:defRPr/>
            </a:pPr>
            <a:r>
              <a:rPr kumimoji="1" lang="ko-KR" altLang="en-US" sz="900" dirty="0"/>
              <a:t>케이스는 </a:t>
            </a:r>
            <a:r>
              <a:rPr kumimoji="1" lang="en-US" altLang="ko-KR" sz="900" dirty="0"/>
              <a:t>-&gt;</a:t>
            </a:r>
            <a:r>
              <a:rPr kumimoji="1" lang="ko-KR" altLang="en-US" sz="900" dirty="0"/>
              <a:t> </a:t>
            </a:r>
            <a:r>
              <a:rPr kumimoji="1" lang="en-US" altLang="ko-KR" sz="900" dirty="0"/>
              <a:t>2</a:t>
            </a:r>
            <a:r>
              <a:rPr kumimoji="1" lang="ko-KR" altLang="en-US" sz="900" dirty="0"/>
              <a:t>의 </a:t>
            </a:r>
            <a:r>
              <a:rPr kumimoji="1" lang="en-US" altLang="ko-KR" sz="900" dirty="0"/>
              <a:t>k</a:t>
            </a:r>
            <a:r>
              <a:rPr kumimoji="1" lang="ko-KR" altLang="en-US" sz="900" dirty="0"/>
              <a:t>승 </a:t>
            </a:r>
            <a:endParaRPr kumimoji="1" lang="en-US" altLang="ko-KR" sz="900" dirty="0"/>
          </a:p>
          <a:p>
            <a:pPr lvl="2">
              <a:lnSpc>
                <a:spcPct val="200000"/>
              </a:lnSpc>
              <a:defRPr/>
            </a:pPr>
            <a:r>
              <a:rPr kumimoji="1" lang="ko-KR" altLang="en-US" sz="900" dirty="0"/>
              <a:t>수식을 입력하세요 </a:t>
            </a:r>
            <a:r>
              <a:rPr kumimoji="1" lang="en-US" altLang="ko-KR" sz="900" dirty="0"/>
              <a:t>-&gt;</a:t>
            </a:r>
            <a:r>
              <a:rPr kumimoji="1" lang="ko-KR" altLang="en-US" sz="900" dirty="0"/>
              <a:t> </a:t>
            </a:r>
            <a:r>
              <a:rPr kumimoji="1" lang="en-US" altLang="ko-KR" sz="900" dirty="0"/>
              <a:t>3D</a:t>
            </a:r>
            <a:r>
              <a:rPr kumimoji="1" lang="ko-KR" altLang="en-US" sz="900" dirty="0"/>
              <a:t> 텍스트 입력하세요</a:t>
            </a:r>
            <a:r>
              <a:rPr kumimoji="1" lang="en-US" altLang="ko-KR" sz="900" dirty="0"/>
              <a:t>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0CAB4-A45F-3E10-9A4F-DC068D37B4CD}"/>
              </a:ext>
            </a:extLst>
          </p:cNvPr>
          <p:cNvSpPr txBox="1"/>
          <p:nvPr/>
        </p:nvSpPr>
        <p:spPr>
          <a:xfrm>
            <a:off x="3242633" y="5957805"/>
            <a:ext cx="5812957" cy="328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  <a:defRPr/>
            </a:pPr>
            <a:r>
              <a:rPr kumimoji="1" lang="ko-KR" altLang="en-US" sz="900" dirty="0"/>
              <a:t>완벽하거나 매우 정확하게 인식</a:t>
            </a:r>
            <a:r>
              <a:rPr kumimoji="1" lang="en-US" altLang="ko-KR" sz="900" dirty="0"/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C62055-D7A9-0FC0-927D-008167C414E7}"/>
              </a:ext>
            </a:extLst>
          </p:cNvPr>
          <p:cNvSpPr txBox="1"/>
          <p:nvPr/>
        </p:nvSpPr>
        <p:spPr>
          <a:xfrm>
            <a:off x="6149111" y="2826655"/>
            <a:ext cx="5812957" cy="218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altLang="ko-KR" sz="1400" dirty="0"/>
              <a:t>STT </a:t>
            </a:r>
            <a:r>
              <a:rPr kumimoji="1" lang="ko-KR" altLang="en-US" sz="1400" dirty="0"/>
              <a:t>평균 손실률</a:t>
            </a:r>
            <a:endParaRPr kumimoji="1" lang="en-US" altLang="ko-KR" sz="1400" dirty="0"/>
          </a:p>
          <a:p>
            <a:pPr marL="1657350" lvl="3" indent="-285750">
              <a:lnSpc>
                <a:spcPct val="200000"/>
              </a:lnSpc>
              <a:buFont typeface="Wingdings" pitchFamily="2" charset="2"/>
              <a:buChar char="Ø"/>
              <a:defRPr/>
            </a:pPr>
            <a:r>
              <a:rPr kumimoji="1" lang="ko-KR" altLang="en-US" sz="1400" dirty="0"/>
              <a:t>공백 포함 기준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b="1" dirty="0">
                <a:solidFill>
                  <a:srgbClr val="FF0000"/>
                </a:solidFill>
              </a:rPr>
              <a:t>19.61%</a:t>
            </a:r>
          </a:p>
          <a:p>
            <a:pPr marL="2114550" lvl="4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kumimoji="1" lang="ko-KR" altLang="en-US" sz="1400" dirty="0"/>
              <a:t>편집거리</a:t>
            </a:r>
            <a:r>
              <a:rPr kumimoji="1" lang="en-US" altLang="ko-KR" sz="1400" dirty="0"/>
              <a:t>(Edit distance) : 10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 원본 평균 </a:t>
            </a:r>
            <a:r>
              <a:rPr kumimoji="1" lang="en-US" altLang="ko-KR" sz="1400" dirty="0"/>
              <a:t>51</a:t>
            </a:r>
            <a:r>
              <a:rPr kumimoji="1" lang="ko-KR" altLang="en-US" sz="1400" dirty="0"/>
              <a:t>자</a:t>
            </a:r>
            <a:endParaRPr kumimoji="1" lang="en-US" altLang="ko-KR" sz="1400" dirty="0"/>
          </a:p>
          <a:p>
            <a:pPr marL="1657350" lvl="3" indent="-285750">
              <a:lnSpc>
                <a:spcPct val="200000"/>
              </a:lnSpc>
              <a:buFont typeface="Wingdings" pitchFamily="2" charset="2"/>
              <a:buChar char="Ø"/>
              <a:defRPr/>
            </a:pPr>
            <a:r>
              <a:rPr kumimoji="1" lang="ko-KR" altLang="en-US" sz="1400" dirty="0"/>
              <a:t>공백 제외 기준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b="1" dirty="0">
                <a:solidFill>
                  <a:srgbClr val="FF0000"/>
                </a:solidFill>
              </a:rPr>
              <a:t>17.95%</a:t>
            </a:r>
          </a:p>
          <a:p>
            <a:pPr marL="2114550" lvl="4" indent="-285750">
              <a:lnSpc>
                <a:spcPct val="200000"/>
              </a:lnSpc>
              <a:buFont typeface="Wingdings" pitchFamily="2" charset="2"/>
              <a:buChar char="ü"/>
              <a:defRPr/>
            </a:pPr>
            <a:r>
              <a:rPr kumimoji="1" lang="ko-KR" altLang="en-US" sz="1400" dirty="0"/>
              <a:t>편집거리</a:t>
            </a:r>
            <a:r>
              <a:rPr kumimoji="1" lang="en-US" altLang="ko-KR" sz="1400" dirty="0"/>
              <a:t>(Edit distance) : 7 / </a:t>
            </a:r>
            <a:r>
              <a:rPr kumimoji="1" lang="ko-KR" altLang="en-US" sz="1400" dirty="0"/>
              <a:t>원본 길이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39</a:t>
            </a:r>
            <a:r>
              <a:rPr kumimoji="1" lang="ko-KR" altLang="en-US" sz="1400" dirty="0"/>
              <a:t>자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33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4EAE0-0305-AF70-88ED-30CC1E5A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5082B1-ED68-3680-AC4B-3834739C297D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53378C-9CA9-C9E2-12A1-554079599EB6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문제 정의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806F87-2D6C-7829-FD93-4F71D77FA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8CB4DE-E03C-D866-F0EB-72826137A483}"/>
              </a:ext>
            </a:extLst>
          </p:cNvPr>
          <p:cNvSpPr txBox="1"/>
          <p:nvPr/>
        </p:nvSpPr>
        <p:spPr>
          <a:xfrm>
            <a:off x="968843" y="188896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문제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F849E-5827-3DE1-A481-C50EE972F00C}"/>
              </a:ext>
            </a:extLst>
          </p:cNvPr>
          <p:cNvSpPr txBox="1"/>
          <p:nvPr/>
        </p:nvSpPr>
        <p:spPr>
          <a:xfrm>
            <a:off x="968843" y="2372264"/>
            <a:ext cx="9656811" cy="3783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데이터 부족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보이스피싱 탐지 모델 학습에 활용 가능한 </a:t>
            </a:r>
            <a:r>
              <a:rPr kumimoji="1" lang="ko-KR" altLang="en-US" sz="1400" b="1" dirty="0"/>
              <a:t>한국어 기반 공개 데이터의 절대량이 부족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특히 기관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기업 등 </a:t>
            </a:r>
            <a:r>
              <a:rPr kumimoji="1" lang="ko-KR" altLang="en-US" sz="1400" b="1" dirty="0"/>
              <a:t>개인정보 처리자</a:t>
            </a:r>
            <a:r>
              <a:rPr kumimoji="1" lang="en-US" altLang="ko-KR" sz="1400" b="1" dirty="0"/>
              <a:t> </a:t>
            </a:r>
            <a:r>
              <a:rPr kumimoji="1" lang="ko-KR" altLang="en-US" sz="1400" b="1" dirty="0"/>
              <a:t>업무 도메인</a:t>
            </a:r>
            <a:r>
              <a:rPr kumimoji="1" lang="ko-KR" altLang="en-US" sz="1400" dirty="0"/>
              <a:t>에 특화된 대화 데이터가 부재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/>
              <a:t>기존 데이터는 주로 일반 소비자 대상 사칭형 피싱 중심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정상 업무 맥락에서의 개인정보 요청과 악성 요청을 구분할 수 있는 메타정보가 부족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이로 인해 실제 기관 환경에서는 </a:t>
            </a:r>
            <a:r>
              <a:rPr kumimoji="1" lang="ko-KR" altLang="en-US" sz="1400" dirty="0" err="1"/>
              <a:t>오탐</a:t>
            </a:r>
            <a:r>
              <a:rPr kumimoji="1" lang="ko-KR" altLang="en-US" sz="1400" dirty="0"/>
              <a:t> 및 </a:t>
            </a:r>
            <a:r>
              <a:rPr kumimoji="1" lang="ko-KR" altLang="en-US" sz="1400" dirty="0" err="1"/>
              <a:t>미탐이</a:t>
            </a:r>
            <a:r>
              <a:rPr kumimoji="1" lang="ko-KR" altLang="en-US" sz="1400" dirty="0"/>
              <a:t> 빈번하게 발생할 위험 존재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모델 선택의 문제점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보이스피싱 </a:t>
            </a:r>
            <a:r>
              <a:rPr kumimoji="1" lang="ko-KR" altLang="en-US" sz="1400" b="1" dirty="0"/>
              <a:t>대화는 대화가 진행되는 과정</a:t>
            </a:r>
            <a:r>
              <a:rPr kumimoji="1" lang="ko-KR" altLang="en-US" sz="1400" dirty="0"/>
              <a:t>에서 </a:t>
            </a:r>
            <a:r>
              <a:rPr kumimoji="1" lang="ko-KR" altLang="en-US" sz="1400" b="1" dirty="0"/>
              <a:t>의심 패턴이 누적</a:t>
            </a:r>
            <a:r>
              <a:rPr kumimoji="1" lang="en-US" altLang="ko-KR" sz="1400" b="1" dirty="0"/>
              <a:t>·</a:t>
            </a:r>
            <a:r>
              <a:rPr kumimoji="1" lang="ko-KR" altLang="en-US" sz="1400" b="1" dirty="0"/>
              <a:t>노출되는 특성</a:t>
            </a:r>
            <a:r>
              <a:rPr kumimoji="1" lang="ko-KR" altLang="en-US" sz="1400" dirty="0"/>
              <a:t>을 가짐</a:t>
            </a:r>
            <a:endParaRPr kumimoji="1" lang="en-US" altLang="ko-KR" sz="1400" dirty="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 err="1"/>
              <a:t>비맥락</a:t>
            </a:r>
            <a:r>
              <a:rPr kumimoji="1" lang="ko-KR" altLang="en-US" sz="1200" b="1" dirty="0"/>
              <a:t> 모델</a:t>
            </a:r>
            <a:r>
              <a:rPr kumimoji="1" lang="ko-KR" altLang="en-US" sz="1200" dirty="0"/>
              <a:t>로는 탐지 한계 존재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초기에는 </a:t>
            </a:r>
            <a:r>
              <a:rPr kumimoji="1" lang="en-US" altLang="ko-KR" sz="1400" b="1" dirty="0"/>
              <a:t>Transformer </a:t>
            </a:r>
            <a:r>
              <a:rPr kumimoji="1" lang="ko-KR" altLang="en-US" sz="1400" b="1" dirty="0"/>
              <a:t>기반 모델</a:t>
            </a:r>
            <a:r>
              <a:rPr kumimoji="1" lang="ko-KR" altLang="en-US" sz="1400" dirty="0"/>
              <a:t>이 </a:t>
            </a:r>
            <a:r>
              <a:rPr kumimoji="1" lang="ko-KR" altLang="en-US" sz="1400" dirty="0" err="1"/>
              <a:t>유망해보였으나</a:t>
            </a:r>
            <a:r>
              <a:rPr kumimoji="1" lang="en-US" altLang="ko-KR" sz="1400" dirty="0"/>
              <a:t>,</a:t>
            </a:r>
            <a:r>
              <a:rPr kumimoji="1" lang="ko-KR" altLang="en-US" sz="1400" b="1" dirty="0"/>
              <a:t> 모델 용량 </a:t>
            </a:r>
            <a:r>
              <a:rPr kumimoji="1" lang="ko-KR" altLang="en-US" sz="1400" dirty="0"/>
              <a:t>및 </a:t>
            </a:r>
            <a:r>
              <a:rPr kumimoji="1" lang="en-US" altLang="ko-KR" sz="1400" b="1" dirty="0"/>
              <a:t>latency</a:t>
            </a:r>
            <a:r>
              <a:rPr kumimoji="1" lang="ko-KR" altLang="en-US" sz="1400" dirty="0"/>
              <a:t> 로 인해 실시간 대응에서 한계를 보임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349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C6216C-E3F1-D769-D888-ECCFD1711E31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9D5DA0-CE41-E88A-E31D-2769EBBF3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843" y="2372264"/>
            <a:ext cx="2503972" cy="5119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kumimoji="1" lang="en-US" altLang="ko-KR" sz="1400" b="1"/>
              <a:t>Google Cloud STT </a:t>
            </a:r>
            <a:r>
              <a:rPr kumimoji="1" lang="ko-KR" altLang="en-US" sz="1400" b="1"/>
              <a:t>선택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DB9C0-1ECA-E5EE-6E76-A97267F8B6C6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65474-BF15-166C-85D1-4540FEB12C32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77637" y="2972837"/>
          <a:ext cx="6233221" cy="2905720"/>
        </p:xfrm>
        <a:graphic>
          <a:graphicData uri="http://schemas.openxmlformats.org/drawingml/2006/table">
            <a:tbl>
              <a:tblPr firstRow="1" bandRow="1"/>
              <a:tblGrid>
                <a:gridCol w="1413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9917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데이터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주요 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247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/>
                        <a:t>① </a:t>
                      </a:r>
                      <a:r>
                        <a:rPr lang="ko-KR" altLang="en-US" sz="1100" b="1"/>
                        <a:t>원본 데이터 </a:t>
                      </a:r>
                      <a:endParaRPr lang="en-US" altLang="ko-KR" sz="1100" b="1"/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100" b="1"/>
                        <a:t>(</a:t>
                      </a:r>
                      <a:r>
                        <a:rPr lang="en" sz="1100" b="1"/>
                        <a:t>Original)</a:t>
                      </a:r>
                      <a:endParaRPr lang="e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STT </a:t>
                      </a:r>
                      <a:r>
                        <a:rPr lang="ko-KR" altLang="en-US" sz="1100"/>
                        <a:t>변환 전 텍스트</a:t>
                      </a:r>
                      <a:endParaRPr lang="en-US" altLang="ko-KR" sz="1100"/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정상 입력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/>
                        <a:t>0.8809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0.8819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기준 성능 </a:t>
                      </a:r>
                      <a:endParaRPr lang="en-US" altLang="ko-KR" sz="1100"/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(</a:t>
                      </a:r>
                      <a:r>
                        <a:rPr lang="en" sz="1100"/>
                        <a:t>baseline)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979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② STT </a:t>
                      </a:r>
                      <a:r>
                        <a:rPr lang="ko-KR" altLang="en-US" sz="1100" b="1"/>
                        <a:t>손상 데이터 </a:t>
                      </a:r>
                      <a:r>
                        <a:rPr lang="en-US" altLang="ko-KR" sz="1100" b="1"/>
                        <a:t>(</a:t>
                      </a:r>
                      <a:r>
                        <a:rPr lang="en" sz="1100" b="1"/>
                        <a:t>STT Corrupted)</a:t>
                      </a:r>
                      <a:endParaRPr lang="e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" sz="1100"/>
                        <a:t>Google STT</a:t>
                      </a:r>
                      <a:r>
                        <a:rPr lang="ko-KR" altLang="en-US" sz="1100"/>
                        <a:t>의 일반적 오변환 사례를 반영한 텍스트 손상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/>
                        <a:t>0.8750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0.8762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경미한 오변환에도 성능 유지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 </a:t>
                      </a:r>
                      <a:r>
                        <a:rPr lang="en-US" altLang="ko-KR" sz="1100"/>
                        <a:t>(</a:t>
                      </a:r>
                      <a:r>
                        <a:rPr lang="el-GR" sz="1100"/>
                        <a:t>Δ </a:t>
                      </a:r>
                      <a:r>
                        <a:rPr lang="en" sz="1100"/>
                        <a:t>Acc ≈ -0.006)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77"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/>
                        <a:t>③ </a:t>
                      </a:r>
                      <a:r>
                        <a:rPr lang="ko-KR" altLang="en-US" sz="1100" b="1"/>
                        <a:t>추가 손상 데이터 </a:t>
                      </a:r>
                      <a:r>
                        <a:rPr lang="en-US" altLang="ko-KR" sz="1100" b="1"/>
                        <a:t>(</a:t>
                      </a:r>
                      <a:r>
                        <a:rPr lang="en" sz="1100" b="1"/>
                        <a:t>Additional 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en" sz="1100" b="1"/>
                        <a:t>Corrupted)</a:t>
                      </a:r>
                      <a:endParaRPr lang="en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테스트 데이터의 </a:t>
                      </a:r>
                      <a:r>
                        <a:rPr lang="en-US" altLang="ko-KR" sz="1100"/>
                        <a:t>50% </a:t>
                      </a:r>
                      <a:r>
                        <a:rPr lang="ko-KR" altLang="en-US" sz="1100"/>
                        <a:t>중 </a:t>
                      </a:r>
                      <a:r>
                        <a:rPr lang="en-US" altLang="ko-KR" sz="1100"/>
                        <a:t>20% </a:t>
                      </a:r>
                      <a:r>
                        <a:rPr lang="ko-KR" altLang="en-US" sz="1100"/>
                        <a:t>문장 일부 소실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극단적 손상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 b="1"/>
                        <a:t>0.8659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0.8673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극단적 텍스트</a:t>
                      </a: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100"/>
                        <a:t>손실에도 </a:t>
                      </a:r>
                      <a:endParaRPr lang="en-US" altLang="ko-KR" sz="1100"/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100"/>
                        <a:t>0.86</a:t>
                      </a:r>
                      <a:r>
                        <a:rPr lang="ko-KR" altLang="en-US" sz="1100"/>
                        <a:t>대 성능 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223445" y="2827922"/>
            <a:ext cx="4774839" cy="221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Ø"/>
              <a:defRPr/>
            </a:pPr>
            <a:r>
              <a:rPr kumimoji="1" lang="ko-KR" altLang="en-US" sz="1400" dirty="0"/>
              <a:t>원본 대비 </a:t>
            </a:r>
            <a:r>
              <a:rPr kumimoji="1" lang="en-US" altLang="ko-KR" sz="1400" dirty="0"/>
              <a:t>20% </a:t>
            </a:r>
            <a:r>
              <a:rPr kumimoji="1" lang="ko-KR" altLang="en-US" sz="1400" dirty="0"/>
              <a:t>이상의 텍스트 손실이 발생했을 때도 </a:t>
            </a:r>
            <a:r>
              <a:rPr kumimoji="1" lang="en-US" altLang="ko-KR" sz="1400" dirty="0"/>
              <a:t>ACC</a:t>
            </a:r>
            <a:r>
              <a:rPr kumimoji="1" lang="ko-KR" altLang="en-US" sz="1400" dirty="0"/>
              <a:t>는 </a:t>
            </a:r>
            <a:r>
              <a:rPr kumimoji="1" lang="en-US" altLang="ko-KR" sz="1400" dirty="0"/>
              <a:t>1.5%p</a:t>
            </a:r>
            <a:r>
              <a:rPr kumimoji="1" lang="ko-KR" altLang="en-US" sz="1400" dirty="0"/>
              <a:t> 감소에 그침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è"/>
              <a:defRPr/>
            </a:pPr>
            <a:r>
              <a:rPr kumimoji="1" lang="ko-KR" altLang="en-US" sz="1400" dirty="0"/>
              <a:t>모델이 문맥 일부 단어가 소실되더라도 </a:t>
            </a:r>
            <a:r>
              <a:rPr kumimoji="1" lang="ko-KR" altLang="en-US" sz="1400" b="1" dirty="0"/>
              <a:t>의미적 연속성</a:t>
            </a:r>
            <a:r>
              <a:rPr kumimoji="1" lang="ko-KR" altLang="en-US" sz="1400" dirty="0"/>
              <a:t>을 통해 </a:t>
            </a:r>
            <a:r>
              <a:rPr kumimoji="1" lang="ko-KR" altLang="en-US" sz="1400" b="1" dirty="0"/>
              <a:t>맥락을 보완적으로 추론</a:t>
            </a:r>
            <a:r>
              <a:rPr kumimoji="1" lang="ko-KR" altLang="en-US" sz="1400" dirty="0"/>
              <a:t>할 수 있다는 간접적 증거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 b="1" dirty="0"/>
              <a:t>대화의 구조적 맥락을 이해하는 </a:t>
            </a:r>
            <a:r>
              <a:rPr kumimoji="1" lang="ko-KR" altLang="en-US" sz="1400" b="1" dirty="0" err="1"/>
              <a:t>모델로서의</a:t>
            </a:r>
            <a:r>
              <a:rPr kumimoji="1" lang="ko-KR" altLang="en-US" sz="1400" b="1" dirty="0"/>
              <a:t> 견고성</a:t>
            </a:r>
            <a:endParaRPr kumimoji="1"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95644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E9B089-DB71-C5A4-6676-91A2FCCB5E39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C742B6-3E1A-A713-0BD5-2FC13CE7B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843" y="2350626"/>
            <a:ext cx="4351822" cy="1362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 startAt="2"/>
              <a:defRPr/>
            </a:pPr>
            <a:r>
              <a:rPr kumimoji="1" lang="ko-KR" altLang="en-US" sz="1400" b="1"/>
              <a:t>전체 아키텍처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  <a:defRPr/>
            </a:pPr>
            <a:r>
              <a:rPr kumimoji="1" lang="ko-KR" altLang="en-US" sz="1400"/>
              <a:t>프로젝트</a:t>
            </a:r>
            <a:r>
              <a:rPr kumimoji="1" lang="en-US" altLang="ko-KR" sz="1400"/>
              <a:t>(VOIP </a:t>
            </a:r>
            <a:r>
              <a:rPr kumimoji="1" lang="ko-KR" altLang="en-US" sz="1400"/>
              <a:t>기반 보이스피싱 탐지</a:t>
            </a:r>
            <a:r>
              <a:rPr kumimoji="1" lang="en-US" altLang="ko-KR" sz="1400"/>
              <a:t>)</a:t>
            </a:r>
            <a:r>
              <a:rPr kumimoji="1" lang="ko-KR" altLang="en-US" sz="1400"/>
              <a:t>에서 </a:t>
            </a:r>
          </a:p>
          <a:p>
            <a:pPr lvl="1">
              <a:lnSpc>
                <a:spcPct val="200000"/>
              </a:lnSpc>
              <a:defRPr/>
            </a:pPr>
            <a:r>
              <a:rPr kumimoji="1" lang="en-US" altLang="ko-KR" sz="1400"/>
              <a:t>       </a:t>
            </a:r>
            <a:r>
              <a:rPr kumimoji="1" lang="ko-KR" altLang="en-US" sz="1400"/>
              <a:t>전체 프로젝트 동작 프로세스</a:t>
            </a:r>
            <a:endParaRPr kumimoji="1" lang="en-US" altLang="ko-KR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36871-A48B-CAD8-9D63-933BC1121779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4FC0C-D00E-DFF3-0E22-6F0F625F65A1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pic>
        <p:nvPicPr>
          <p:cNvPr id="8" name="그림 7" descr="텍스트, 스크린샷, 폰트, 도표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5347" y="2593438"/>
            <a:ext cx="6307867" cy="30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2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BD0ED3-8203-52CF-F759-7737AB9149EC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A4D41F-0C2C-D153-A6C5-432D8012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78A3A-63B6-A8DD-E508-F74D422DD2F2}"/>
              </a:ext>
            </a:extLst>
          </p:cNvPr>
          <p:cNvSpPr txBox="1"/>
          <p:nvPr/>
        </p:nvSpPr>
        <p:spPr>
          <a:xfrm>
            <a:off x="968843" y="2350626"/>
            <a:ext cx="1350050" cy="45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"/>
            </a:pPr>
            <a:r>
              <a:rPr kumimoji="1" lang="ko-KR" altLang="en-US" sz="1400" b="1" dirty="0"/>
              <a:t>앱 아키텍처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68A4D-E98F-F84B-794A-342BBA2B0EA5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7D28F-82EF-4D5F-6421-63D7142EAB30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2FDB0E-FDFF-DA66-E80F-E583EDCAB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35" y="2809662"/>
            <a:ext cx="7130930" cy="371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0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D6C8E92-7DC3-0B48-8118-43E4B00162A6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652FE4-3308-DAA8-2142-E3F314B1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CB931-95C1-AF79-8D0E-DD4208D2BFFA}"/>
              </a:ext>
            </a:extLst>
          </p:cNvPr>
          <p:cNvSpPr txBox="1"/>
          <p:nvPr/>
        </p:nvSpPr>
        <p:spPr>
          <a:xfrm>
            <a:off x="968843" y="2350626"/>
            <a:ext cx="4286751" cy="88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kumimoji="1" lang="ko-KR" altLang="en-US" sz="1400" b="1" dirty="0"/>
              <a:t>실시간 차단 로직</a:t>
            </a:r>
            <a:endParaRPr kumimoji="1" lang="en-US" altLang="ko-KR" sz="1400" b="1" dirty="0"/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sz="1400" b="1" dirty="0"/>
              <a:t>10</a:t>
            </a:r>
            <a:r>
              <a:rPr kumimoji="1" lang="ko-KR" altLang="en-US" sz="1400" b="1" dirty="0"/>
              <a:t>초간 마이크 </a:t>
            </a:r>
            <a:r>
              <a:rPr kumimoji="1" lang="ko-KR" altLang="en-US" sz="1400" b="1" dirty="0" err="1"/>
              <a:t>뮤트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통해 개인정보 유출 보호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DE8CB-6F3C-772A-C33C-64B64EC95048}"/>
              </a:ext>
            </a:extLst>
          </p:cNvPr>
          <p:cNvSpPr txBox="1"/>
          <p:nvPr/>
        </p:nvSpPr>
        <p:spPr>
          <a:xfrm>
            <a:off x="968843" y="1888961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On-device </a:t>
            </a:r>
            <a:r>
              <a:rPr kumimoji="1" lang="ko-KR" altLang="en-US" dirty="0"/>
              <a:t>환경 구성 및 실시간 대응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81992" y="1981294"/>
            <a:ext cx="9653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1200"/>
              <a:t>담당 </a:t>
            </a:r>
            <a:r>
              <a:rPr kumimoji="1" lang="en-US" altLang="ko-KR" sz="1200"/>
              <a:t>:</a:t>
            </a:r>
            <a:r>
              <a:rPr kumimoji="1" lang="ko-KR" altLang="en-US" sz="1200"/>
              <a:t> 임준형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63087-E11F-7274-1CD0-EDB73057F718}"/>
              </a:ext>
            </a:extLst>
          </p:cNvPr>
          <p:cNvSpPr txBox="1"/>
          <p:nvPr/>
        </p:nvSpPr>
        <p:spPr>
          <a:xfrm>
            <a:off x="968843" y="1136729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최적화 과정 </a:t>
            </a:r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&amp;</a:t>
            </a:r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 실험 결과</a:t>
            </a:r>
          </a:p>
        </p:txBody>
      </p:sp>
      <p:pic>
        <p:nvPicPr>
          <p:cNvPr id="8" name="그림 7" descr="텍스트, 폰트, 화이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5A4BC5-B0F5-214A-AD25-AF66700F1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06" y="3551331"/>
            <a:ext cx="7292387" cy="10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EDA4C7-4033-76E9-F832-C73FF29A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CB50E9-6B71-6C28-7B67-644887DE4AB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EEC099-8F9C-190A-E2D2-513308EB9CD3}"/>
              </a:ext>
            </a:extLst>
          </p:cNvPr>
          <p:cNvSpPr txBox="1"/>
          <p:nvPr/>
        </p:nvSpPr>
        <p:spPr>
          <a:xfrm>
            <a:off x="737937" y="2805317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FDFF0C-FB35-F178-E579-6D14CE98FA91}"/>
              </a:ext>
            </a:extLst>
          </p:cNvPr>
          <p:cNvSpPr txBox="1"/>
          <p:nvPr/>
        </p:nvSpPr>
        <p:spPr>
          <a:xfrm>
            <a:off x="1735326" y="280531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76718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시연영상_자막">
            <a:hlinkClick r:id="" action="ppaction://media"/>
            <a:extLst>
              <a:ext uri="{FF2B5EF4-FFF2-40B4-BE49-F238E27FC236}">
                <a16:creationId xmlns:a16="http://schemas.microsoft.com/office/drawing/2014/main" id="{F79ABE90-9B70-ECC7-B087-FE1D61A40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968843" y="113672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2ADDF-B9B5-9152-8AB8-912FCD69B5C6}"/>
              </a:ext>
            </a:extLst>
          </p:cNvPr>
          <p:cNvSpPr txBox="1"/>
          <p:nvPr/>
        </p:nvSpPr>
        <p:spPr>
          <a:xfrm>
            <a:off x="968843" y="1888961"/>
            <a:ext cx="1160895" cy="566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>
                <a:solidFill>
                  <a:schemeClr val="bg1"/>
                </a:solidFill>
              </a:rPr>
              <a:t>시연 영상</a:t>
            </a:r>
            <a:endParaRPr kumimoji="1"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47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7F34-ADB9-91F5-6EE4-760CCE7E9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8AF3A9-AE6C-24B2-3FE9-27AC7D54FE4B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5E9203-6357-018F-A694-69FA765D927C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결론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09EA24-BD77-76CC-BDA8-BCEF6F5BA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73D93-95F4-AD45-33B1-527D51D63892}"/>
              </a:ext>
            </a:extLst>
          </p:cNvPr>
          <p:cNvSpPr txBox="1"/>
          <p:nvPr/>
        </p:nvSpPr>
        <p:spPr>
          <a:xfrm>
            <a:off x="968843" y="1888961"/>
            <a:ext cx="6088526" cy="5365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Key Achievements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도메인 확장형 탐지 모델 설계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기존 개인 대상 탐지에서 </a:t>
            </a:r>
            <a:r>
              <a:rPr kumimoji="1" lang="ko-KR" altLang="en-US" sz="1600" b="1" dirty="0"/>
              <a:t>개인정보 처리자 업무 도메인</a:t>
            </a:r>
            <a:r>
              <a:rPr kumimoji="1" lang="ko-KR" altLang="en-US" sz="1600" dirty="0"/>
              <a:t>까지 확장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정상 업무 대화</a:t>
            </a:r>
            <a:r>
              <a:rPr kumimoji="1" lang="ko-KR" altLang="en-US" sz="1600" dirty="0"/>
              <a:t>와 </a:t>
            </a:r>
            <a:r>
              <a:rPr kumimoji="1" lang="ko-KR" altLang="en-US" sz="1600" b="1" dirty="0" err="1"/>
              <a:t>스피어피싱</a:t>
            </a:r>
            <a:r>
              <a:rPr kumimoji="1" lang="ko-KR" altLang="en-US" sz="1600" b="1" dirty="0"/>
              <a:t> 공격 대화</a:t>
            </a:r>
            <a:r>
              <a:rPr kumimoji="1" lang="ko-KR" altLang="en-US" sz="1600" dirty="0"/>
              <a:t>를 효과적으로 구분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데이터 증강과 검증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LLAMA, Gemini, GPT</a:t>
            </a:r>
            <a:r>
              <a:rPr kumimoji="1" lang="ko-KR" altLang="en-US" sz="1600" dirty="0"/>
              <a:t> 기반 </a:t>
            </a:r>
            <a:r>
              <a:rPr kumimoji="1" lang="ko-KR" altLang="en-US" sz="1600" b="1" dirty="0"/>
              <a:t>데이터 생성 및 상호 검증 실험 </a:t>
            </a:r>
            <a:r>
              <a:rPr kumimoji="1" lang="ko-KR" altLang="en-US" sz="1600" dirty="0"/>
              <a:t>수행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실시간 멀티 </a:t>
            </a:r>
            <a:r>
              <a:rPr kumimoji="1" lang="ko-KR" altLang="en-US" dirty="0" err="1"/>
              <a:t>모달</a:t>
            </a:r>
            <a:r>
              <a:rPr kumimoji="1" lang="ko-KR" altLang="en-US" dirty="0"/>
              <a:t> 피싱 방어 구조 구현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음성 </a:t>
            </a:r>
            <a:r>
              <a:rPr kumimoji="1" lang="en-US" altLang="ko-KR" sz="1600" dirty="0"/>
              <a:t>+</a:t>
            </a:r>
            <a:r>
              <a:rPr kumimoji="1" lang="ko-KR" altLang="en-US" sz="1600" dirty="0"/>
              <a:t> 텍스트 동시 분석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실시간 발화 차단 가능</a:t>
            </a:r>
            <a:endParaRPr kumimoji="1" lang="en-US" altLang="ko-KR" sz="1600" b="1" dirty="0"/>
          </a:p>
          <a:p>
            <a:pPr>
              <a:lnSpc>
                <a:spcPct val="200000"/>
              </a:lnSpc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96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3F573-4907-56A8-07A2-DCDBCBF1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460471-33B7-7742-D7F0-F42EE0FEB20D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E38DBC-09DA-13A8-B172-4C1A1730EC2E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결론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030997-5F22-80C0-A082-159E78545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5F6C54-395F-B617-B96C-07EB728B13E7}"/>
              </a:ext>
            </a:extLst>
          </p:cNvPr>
          <p:cNvSpPr txBox="1"/>
          <p:nvPr/>
        </p:nvSpPr>
        <p:spPr>
          <a:xfrm>
            <a:off x="968843" y="1888961"/>
            <a:ext cx="6171882" cy="3650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Practical Outcome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실시간 탐지의 효율성 확인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STT</a:t>
            </a:r>
            <a:r>
              <a:rPr kumimoji="1" lang="ko-KR" altLang="en-US" sz="1600" b="1" dirty="0"/>
              <a:t> </a:t>
            </a:r>
            <a:r>
              <a:rPr kumimoji="1" lang="ko-KR" altLang="en-US" sz="1600" b="1" dirty="0" err="1"/>
              <a:t>소실률</a:t>
            </a:r>
            <a:r>
              <a:rPr kumimoji="1" lang="ko-KR" altLang="en-US" sz="1600" b="1" dirty="0"/>
              <a:t> 실험</a:t>
            </a:r>
            <a:r>
              <a:rPr kumimoji="1" lang="ko-KR" altLang="en-US" sz="1600" dirty="0"/>
              <a:t>으로 입력 노이즈에도 성능 유지 확인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일부 </a:t>
            </a:r>
            <a:r>
              <a:rPr kumimoji="1" lang="en-US" altLang="ko-KR" sz="1600" dirty="0"/>
              <a:t>Robustness</a:t>
            </a:r>
            <a:r>
              <a:rPr kumimoji="1" lang="ko-KR" altLang="en-US" sz="1600" dirty="0"/>
              <a:t> 확보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dirty="0"/>
              <a:t>경량화 모델 성능</a:t>
            </a:r>
            <a:endParaRPr kumimoji="1" lang="en-US" altLang="ko-K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LSTM</a:t>
            </a:r>
            <a:r>
              <a:rPr kumimoji="1" lang="ko-KR" altLang="en-US" sz="1600" b="1" dirty="0"/>
              <a:t> 기반 경량 모델을 활용</a:t>
            </a:r>
            <a:r>
              <a:rPr kumimoji="1" lang="ko-KR" altLang="en-US" sz="1600" dirty="0"/>
              <a:t>하면서도 </a:t>
            </a:r>
            <a:r>
              <a:rPr kumimoji="1" lang="ko-KR" altLang="en-US" sz="1600" b="1" dirty="0"/>
              <a:t>도메인 특화 탐지 가능</a:t>
            </a:r>
            <a:endParaRPr kumimoji="1" lang="en-US" altLang="ko-KR" sz="16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실시간 대응 시 </a:t>
            </a:r>
            <a:r>
              <a:rPr kumimoji="1" lang="ko-KR" altLang="en-US" sz="1600" b="1" dirty="0"/>
              <a:t>서버 의존성 최소화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밀리초</a:t>
            </a:r>
            <a:r>
              <a:rPr kumimoji="1" lang="ko-KR" altLang="en-US" sz="1600" dirty="0"/>
              <a:t> 단위 탐지 및 차단 가능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3397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3657F-C2DF-FCBA-0DF1-1670B2D4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5594A0C-D0A6-F908-020C-AA1995EF2183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CF024B-A9F1-1D4A-F87C-23DB2F6FA449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결론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E0BF1A-BA46-E57F-E24B-D5D5D412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475CB8-4491-A4EE-2BEF-B0A23014E26A}"/>
              </a:ext>
            </a:extLst>
          </p:cNvPr>
          <p:cNvSpPr txBox="1"/>
          <p:nvPr/>
        </p:nvSpPr>
        <p:spPr>
          <a:xfrm>
            <a:off x="968843" y="1888961"/>
            <a:ext cx="5721438" cy="3650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Expected Benefits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b="1" dirty="0"/>
              <a:t>개인정보 처리자 및 담당자 업무 환경 보안 강화</a:t>
            </a:r>
            <a:endParaRPr kumimoji="1"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개인정보 처리자 대상 </a:t>
            </a:r>
            <a:r>
              <a:rPr kumimoji="1" lang="ko-KR" altLang="en-US" sz="1600" dirty="0" err="1"/>
              <a:t>스피어피싱</a:t>
            </a:r>
            <a:r>
              <a:rPr kumimoji="1" lang="ko-KR" altLang="en-US" sz="1600" dirty="0"/>
              <a:t> 공격 피해 최소화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직접 발화로 인한 민감 정보 유출 차단 가능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b="1" dirty="0"/>
              <a:t>실제 서비스 적용 가능성</a:t>
            </a:r>
            <a:endParaRPr kumimoji="1"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통신사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금융기관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공공기관 등 내부 업무 시스템과 연동 가능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서버 부담 없이 </a:t>
            </a:r>
            <a:r>
              <a:rPr kumimoji="1" lang="ko-KR" altLang="en-US" sz="1600" dirty="0" err="1"/>
              <a:t>온디바이스</a:t>
            </a:r>
            <a:r>
              <a:rPr kumimoji="1" lang="ko-KR" altLang="en-US" sz="1600" dirty="0"/>
              <a:t> 실시간 탐지 및 차단 구현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2181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79C90-3A09-6790-806F-544CD7377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56AB59-6308-9DC9-EB76-96216D977003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E0629C-F67C-4087-CF9C-C6104F883C5F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결론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4F48AB-02B9-8ED2-20CD-BC3DFE42F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DE8E9-1803-7728-7BEE-FCC99CB17337}"/>
              </a:ext>
            </a:extLst>
          </p:cNvPr>
          <p:cNvSpPr txBox="1"/>
          <p:nvPr/>
        </p:nvSpPr>
        <p:spPr>
          <a:xfrm>
            <a:off x="968843" y="1888961"/>
            <a:ext cx="5731056" cy="4635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Future Work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(1/3)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b="1" dirty="0"/>
              <a:t>Robustness</a:t>
            </a:r>
            <a:r>
              <a:rPr kumimoji="1" lang="ko-KR" altLang="en-US" b="1" dirty="0"/>
              <a:t> 확장</a:t>
            </a:r>
            <a:endParaRPr kumimoji="1"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Text input </a:t>
            </a:r>
            <a:r>
              <a:rPr kumimoji="1" lang="ko-KR" altLang="en-US" sz="1600" dirty="0" err="1"/>
              <a:t>모델뿐만</a:t>
            </a:r>
            <a:r>
              <a:rPr kumimoji="1" lang="ko-KR" altLang="en-US" sz="1600" dirty="0"/>
              <a:t> 아닌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audio input</a:t>
            </a:r>
            <a:r>
              <a:rPr kumimoji="1" lang="ko-KR" altLang="en-US" sz="1600" dirty="0"/>
              <a:t>에도 강건성 확보</a:t>
            </a:r>
            <a:endParaRPr kumimoji="1" lang="en-US" altLang="ko-KR" sz="1600" dirty="0"/>
          </a:p>
          <a:p>
            <a:pPr lvl="1">
              <a:lnSpc>
                <a:spcPct val="200000"/>
              </a:lnSpc>
            </a:pPr>
            <a:r>
              <a:rPr kumimoji="1" lang="en-US" altLang="ko-KR" sz="1600" dirty="0"/>
              <a:t>	-&gt;</a:t>
            </a:r>
            <a:r>
              <a:rPr kumimoji="1" lang="ko-KR" altLang="en-US" sz="1600" dirty="0"/>
              <a:t> 배경 잡음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억양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속도 변화 등 다양한 음성 변형에 대응 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실시간 대응 속도 최적화</a:t>
            </a:r>
            <a:endParaRPr kumimoji="1" lang="en-US" altLang="ko-KR" sz="1600" dirty="0"/>
          </a:p>
          <a:p>
            <a:pPr lvl="2">
              <a:lnSpc>
                <a:spcPct val="200000"/>
              </a:lnSpc>
            </a:pPr>
            <a:r>
              <a:rPr kumimoji="1" lang="en-US" altLang="ko-KR" sz="1600" dirty="0"/>
              <a:t>-&gt;</a:t>
            </a:r>
            <a:r>
              <a:rPr kumimoji="1" lang="ko-KR" altLang="en-US" sz="1600" dirty="0"/>
              <a:t> 추론 시간 단축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점진적 추론 시 수렴 속도 개선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b="1" dirty="0"/>
              <a:t>데이터 증강 및 다양성 강화</a:t>
            </a:r>
            <a:endParaRPr kumimoji="1"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도메인 특화 </a:t>
            </a:r>
            <a:r>
              <a:rPr kumimoji="1" lang="en-US" altLang="ko-KR" sz="1600" dirty="0"/>
              <a:t>LLM</a:t>
            </a:r>
            <a:r>
              <a:rPr kumimoji="1" lang="ko-KR" altLang="en-US" sz="1600" dirty="0"/>
              <a:t> 생성 데이터 정량적 검증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희귀 패턴 및 새로운 공격 시나리오 추가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0484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FAC7BF-5EE5-4376-F942-FCB99C70494F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71A364D-07F8-C5AB-F85A-01CAA85E7BB5}"/>
              </a:ext>
            </a:extLst>
          </p:cNvPr>
          <p:cNvSpPr txBox="1"/>
          <p:nvPr/>
        </p:nvSpPr>
        <p:spPr>
          <a:xfrm>
            <a:off x="968843" y="11367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문제 정의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F259D0-5F91-67B3-EE43-FB0F35A1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03F7B-28B8-453A-B101-985AB89C1E12}"/>
              </a:ext>
            </a:extLst>
          </p:cNvPr>
          <p:cNvSpPr txBox="1"/>
          <p:nvPr/>
        </p:nvSpPr>
        <p:spPr>
          <a:xfrm>
            <a:off x="968843" y="188896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연구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0C1DC-DB54-EB22-0FFF-55E027055D06}"/>
              </a:ext>
            </a:extLst>
          </p:cNvPr>
          <p:cNvSpPr txBox="1"/>
          <p:nvPr/>
        </p:nvSpPr>
        <p:spPr>
          <a:xfrm>
            <a:off x="968843" y="2372264"/>
            <a:ext cx="1858201" cy="175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데이터 부족</a:t>
            </a:r>
            <a:endParaRPr kumimoji="1"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모델 선택의 문제점</a:t>
            </a:r>
            <a:endParaRPr kumimoji="1" lang="en-US" altLang="ko-K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71827" y="3094224"/>
            <a:ext cx="4991813" cy="294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400"/>
              <a:t>→</a:t>
            </a:r>
            <a:r>
              <a:rPr kumimoji="1" lang="ko-KR" altLang="en-US" sz="1400"/>
              <a:t> </a:t>
            </a:r>
            <a:r>
              <a:rPr kumimoji="1" lang="ko-KR" altLang="en-US" sz="1400" b="1"/>
              <a:t>개인정보 처리자 도메인</a:t>
            </a:r>
            <a:r>
              <a:rPr kumimoji="1" lang="ko-KR" altLang="en-US" sz="1400"/>
              <a:t>에 특화된 </a:t>
            </a:r>
            <a:r>
              <a:rPr kumimoji="1" lang="ko-KR" altLang="en-US" sz="1400" b="1"/>
              <a:t>학습 데이터 확보 및 확장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1827" y="4444800"/>
            <a:ext cx="6010988" cy="2967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1400"/>
              <a:t>→</a:t>
            </a:r>
            <a:r>
              <a:rPr kumimoji="1" lang="ko-KR" altLang="en-US" sz="1400"/>
              <a:t> </a:t>
            </a:r>
            <a:r>
              <a:rPr kumimoji="1" lang="ko-KR" altLang="en-US" sz="1400" b="1"/>
              <a:t>실시간 대응</a:t>
            </a:r>
            <a:r>
              <a:rPr kumimoji="1" lang="ko-KR" altLang="en-US" sz="1400"/>
              <a:t>이 가능한 </a:t>
            </a:r>
            <a:r>
              <a:rPr kumimoji="1" lang="ko-KR" altLang="en-US" sz="1400" b="1"/>
              <a:t>경량 맥락 기반 보이스피싱 탐지 및 대응 모델 </a:t>
            </a:r>
            <a:r>
              <a:rPr kumimoji="1" lang="ko-KR" altLang="en-US" sz="1400"/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320423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0B330-D821-26D2-8D62-636D26AC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6E7EAB-E0FF-B235-7575-08A1443ACBA4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E426035-C127-891E-D4A2-CD747E7BA835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결론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071E5E-E170-276A-A4A7-9C75E6AA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91AE7-17C1-1C03-CC24-AB49792F665E}"/>
              </a:ext>
            </a:extLst>
          </p:cNvPr>
          <p:cNvSpPr txBox="1"/>
          <p:nvPr/>
        </p:nvSpPr>
        <p:spPr>
          <a:xfrm>
            <a:off x="968843" y="1888961"/>
            <a:ext cx="11187678" cy="5128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Future Work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(2/3)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en-US" altLang="ko-KR" b="1" dirty="0"/>
              <a:t>STT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온디바이스</a:t>
            </a:r>
            <a:r>
              <a:rPr kumimoji="1" lang="ko-KR" altLang="en-US" b="1" dirty="0"/>
              <a:t> 전환</a:t>
            </a:r>
            <a:endParaRPr kumimoji="1"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현재 </a:t>
            </a:r>
            <a:r>
              <a:rPr kumimoji="1" lang="en-US" altLang="ko-KR" sz="1600" dirty="0"/>
              <a:t>STT</a:t>
            </a:r>
            <a:r>
              <a:rPr kumimoji="1" lang="ko-KR" altLang="en-US" sz="1600" dirty="0"/>
              <a:t> 처리를 외부 서버에서 수행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네트워크 지연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프라이버시 리스크 존재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STT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온디바이스화를</a:t>
            </a:r>
            <a:r>
              <a:rPr kumimoji="1" lang="ko-KR" altLang="en-US" sz="1600" dirty="0"/>
              <a:t> 통해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실시간 반응성 강화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개인정보 유출 최소화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/>
              <a:t>온디바이스</a:t>
            </a:r>
            <a:r>
              <a:rPr kumimoji="1" lang="ko-KR" altLang="en-US" sz="1600" dirty="0"/>
              <a:t> 리소스 제약 고려한 경량화 모델 설계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b="1" dirty="0"/>
              <a:t>발화 차단 트리거 다양성 및 동적 대응</a:t>
            </a:r>
            <a:endParaRPr kumimoji="1"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발화 의도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권한 요청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비정상적 문맥 흐름 등 다양한 발화 차단의 트리거가 되는 요소를 분석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차단 판단에 포함</a:t>
            </a:r>
            <a:endParaRPr kumimoji="1" lang="en-US" altLang="ko-KR" sz="1600" dirty="0"/>
          </a:p>
          <a:p>
            <a:pPr lvl="1">
              <a:lnSpc>
                <a:spcPct val="200000"/>
              </a:lnSpc>
            </a:pPr>
            <a:r>
              <a:rPr kumimoji="1" lang="en-US" altLang="ko-KR" sz="1600" dirty="0"/>
              <a:t>	-&gt;</a:t>
            </a:r>
            <a:r>
              <a:rPr kumimoji="1" lang="ko-KR" altLang="en-US" sz="1600" dirty="0"/>
              <a:t> 공격자가 단어를 우회하거나 문맥 변형시에도 대응 가능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동적 패턴 학습과 연속적 업데이트 불가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Ondevice</a:t>
            </a:r>
            <a:r>
              <a:rPr kumimoji="1" lang="ko-KR" altLang="en-US" sz="1600" dirty="0"/>
              <a:t> 기반 모델이기 때문에 실시간 학습은 불가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모델 업데이트마다 앱 배포 필요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3427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00CA0-5FF1-195B-5F1D-DACD48854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0C5F561-8A09-95BD-36C8-1AFA755C3AE5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8EDAE7-04C0-A93D-F3C2-FC375BB9AC62}"/>
              </a:ext>
            </a:extLst>
          </p:cNvPr>
          <p:cNvSpPr txBox="1"/>
          <p:nvPr/>
        </p:nvSpPr>
        <p:spPr>
          <a:xfrm>
            <a:off x="968843" y="1136729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결론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B442A4-B9CF-7EBC-0B23-D15EE550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8C41B-5596-7A6B-5181-90A7F9425684}"/>
              </a:ext>
            </a:extLst>
          </p:cNvPr>
          <p:cNvSpPr txBox="1"/>
          <p:nvPr/>
        </p:nvSpPr>
        <p:spPr>
          <a:xfrm>
            <a:off x="968843" y="1888961"/>
            <a:ext cx="8082662" cy="4143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dirty="0"/>
              <a:t>Future Work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(3/3)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b="1" dirty="0"/>
              <a:t>시스템 통합 및 실증</a:t>
            </a:r>
            <a:endParaRPr kumimoji="1"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실제 업무 환경에 연동 후 실사용 성능 검증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알림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차단 정책 최적화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사용자 인터랙션</a:t>
            </a:r>
            <a:endParaRPr kumimoji="1" lang="en-US" altLang="ko-KR" sz="1600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kumimoji="1" lang="ko-KR" altLang="en-US" b="1" dirty="0"/>
              <a:t>탐지 모델 간 판단 통합 및 연계</a:t>
            </a:r>
            <a:endParaRPr kumimoji="1" lang="en-US" altLang="ko-KR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/>
              <a:t>딥보이스</a:t>
            </a:r>
            <a:r>
              <a:rPr kumimoji="1" lang="ko-KR" altLang="en-US" sz="1600" dirty="0"/>
              <a:t> 탐지 결과를 가중치나 휴리스틱으로 텍스트 모델의 판단에 일부 반영하는 옵션 등</a:t>
            </a:r>
            <a:endParaRPr kumimoji="1"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발화 속도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억양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음성 특징까지 활용 </a:t>
            </a:r>
            <a:r>
              <a:rPr kumimoji="1" lang="en-US" altLang="ko-KR" sz="1600" dirty="0"/>
              <a:t>-&gt;</a:t>
            </a:r>
            <a:r>
              <a:rPr kumimoji="1" lang="ko-KR" altLang="en-US" sz="1600" dirty="0"/>
              <a:t> 보이스피싱 특성 강화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3869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59CBC-EA46-EDFB-061B-718186C4C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29A1DCB-F34E-33D9-F9E0-DA9696C2C002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82724D-FA16-4C90-8F5D-64B9556EA097}"/>
              </a:ext>
            </a:extLst>
          </p:cNvPr>
          <p:cNvSpPr txBox="1"/>
          <p:nvPr/>
        </p:nvSpPr>
        <p:spPr>
          <a:xfrm>
            <a:off x="968843" y="1136729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Reference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6A4F77-8B10-BF9B-1D55-EE9CF585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60E67E-390A-49B0-659D-5DCBB1834712}"/>
              </a:ext>
            </a:extLst>
          </p:cNvPr>
          <p:cNvSpPr txBox="1"/>
          <p:nvPr/>
        </p:nvSpPr>
        <p:spPr>
          <a:xfrm>
            <a:off x="460848" y="1648821"/>
            <a:ext cx="582211" cy="563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번호</a:t>
            </a:r>
            <a:endParaRPr kumimoji="1"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04DB3-82B6-570B-5DA4-63B97C0A0E28}"/>
              </a:ext>
            </a:extLst>
          </p:cNvPr>
          <p:cNvSpPr txBox="1"/>
          <p:nvPr/>
        </p:nvSpPr>
        <p:spPr>
          <a:xfrm>
            <a:off x="2664089" y="1630348"/>
            <a:ext cx="1284326" cy="563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저자 및 연도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660FC-C817-2708-38E8-A0A9B6091D99}"/>
              </a:ext>
            </a:extLst>
          </p:cNvPr>
          <p:cNvSpPr txBox="1"/>
          <p:nvPr/>
        </p:nvSpPr>
        <p:spPr>
          <a:xfrm>
            <a:off x="8243585" y="1625860"/>
            <a:ext cx="1284326" cy="563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b="1" dirty="0"/>
              <a:t>제목 및 출처</a:t>
            </a:r>
            <a:endParaRPr kumimoji="1" lang="en-US" altLang="ko-KR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5B6850A-CE31-D5CC-1295-E86191CD6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6463"/>
              </p:ext>
            </p:extLst>
          </p:nvPr>
        </p:nvGraphicFramePr>
        <p:xfrm>
          <a:off x="683004" y="2194157"/>
          <a:ext cx="10825992" cy="4455110"/>
        </p:xfrm>
        <a:graphic>
          <a:graphicData uri="http://schemas.openxmlformats.org/drawingml/2006/table">
            <a:tbl>
              <a:tblPr/>
              <a:tblGrid>
                <a:gridCol w="388903">
                  <a:extLst>
                    <a:ext uri="{9D8B030D-6E8A-4147-A177-3AD203B41FA5}">
                      <a16:colId xmlns:a16="http://schemas.microsoft.com/office/drawing/2014/main" val="3540817793"/>
                    </a:ext>
                  </a:extLst>
                </a:gridCol>
                <a:gridCol w="5043055">
                  <a:extLst>
                    <a:ext uri="{9D8B030D-6E8A-4147-A177-3AD203B41FA5}">
                      <a16:colId xmlns:a16="http://schemas.microsoft.com/office/drawing/2014/main" val="651534625"/>
                    </a:ext>
                  </a:extLst>
                </a:gridCol>
                <a:gridCol w="5394034">
                  <a:extLst>
                    <a:ext uri="{9D8B030D-6E8A-4147-A177-3AD203B41FA5}">
                      <a16:colId xmlns:a16="http://schemas.microsoft.com/office/drawing/2014/main" val="1476291871"/>
                    </a:ext>
                  </a:extLst>
                </a:gridCol>
              </a:tblGrid>
              <a:tr h="309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Al-Rushdan, Mohammad Shurman, Sharhabeel H Alnabelsi, &amp; Qutaibah Althebyan. 2019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 dirty="0"/>
                        <a:t>Zero-day attack detection and prevention in software-defined networks. In 2019 International Arab Conference on Information Technology (ACIT), pp. 278-282. IEEE.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3871"/>
                  </a:ext>
                </a:extLst>
              </a:tr>
              <a:tr h="260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 dirty="0"/>
                        <a:t>2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Baevski, Alexei, Yuhao Zhou, Abdelrahman Mohamed, &amp; Michael Auli. 2020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wav2vec 2.0: A framework for self-supervised learning of speech representations. Advances in Neural Information Processing Systems, 33, 12449-12460.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658524"/>
                  </a:ext>
                </a:extLst>
              </a:tr>
              <a:tr h="211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3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Bang, Jeong-Uk, Seung Yun, Seung-Hi Kim, et al. 2020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Ksponspeech: Korean spontaneous speech corpus for automatic speech recognition. Applied Sciences, 10(19), 6936.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899913"/>
                  </a:ext>
                </a:extLst>
              </a:tr>
              <a:tr h="211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4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 dirty="0" err="1"/>
                        <a:t>Boussougou</a:t>
                      </a:r>
                      <a:r>
                        <a:rPr lang="en" sz="800" dirty="0"/>
                        <a:t>, Milandu Keith </a:t>
                      </a:r>
                      <a:r>
                        <a:rPr lang="en" sz="800" dirty="0" err="1"/>
                        <a:t>Moussavou</a:t>
                      </a:r>
                      <a:r>
                        <a:rPr lang="en" sz="800" dirty="0"/>
                        <a:t> &amp; Dong-Joo Park. 2021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A real-time efficient detection technique of voice phishing with AI. </a:t>
                      </a:r>
                      <a:r>
                        <a:rPr lang="ko-KR" altLang="en-US" sz="800"/>
                        <a:t>한국정보과학회 학술발표논문집</a:t>
                      </a:r>
                      <a:r>
                        <a:rPr lang="en-US" altLang="ko-KR" sz="800"/>
                        <a:t>, 768-770.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954985"/>
                  </a:ext>
                </a:extLst>
              </a:tr>
              <a:tr h="260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5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 dirty="0" err="1"/>
                        <a:t>Boussougou</a:t>
                      </a:r>
                      <a:r>
                        <a:rPr lang="en" sz="800" dirty="0"/>
                        <a:t>, Milandu Keith </a:t>
                      </a:r>
                      <a:r>
                        <a:rPr lang="en" sz="800" dirty="0" err="1"/>
                        <a:t>Moussavou</a:t>
                      </a:r>
                      <a:r>
                        <a:rPr lang="en" sz="800" dirty="0"/>
                        <a:t> &amp; Dong-Joo Park. 2022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Exploiting Korean language model to improve Korean voice phishing detection. </a:t>
                      </a:r>
                      <a:r>
                        <a:rPr lang="ko-KR" altLang="en-US" sz="800"/>
                        <a:t>정보처리학회논문지</a:t>
                      </a:r>
                      <a:r>
                        <a:rPr lang="en-US" altLang="ko-KR" sz="800"/>
                        <a:t>, </a:t>
                      </a:r>
                      <a:r>
                        <a:rPr lang="ko-KR" altLang="en-US" sz="800"/>
                        <a:t>소프트웨어 및 데이터 공학</a:t>
                      </a:r>
                      <a:r>
                        <a:rPr lang="en-US" altLang="ko-KR" sz="800"/>
                        <a:t>, 11(10), 437-446.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699531"/>
                  </a:ext>
                </a:extLst>
              </a:tr>
              <a:tr h="211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6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Gururangan, Suchin, Ana Marasović, Swabha Swayamdipta, et al. 2020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Don't stop pretraining: Adapt language models to domains and tasks. Proc. of the 58th Annual Meeting of the ACL, 8342-8360.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418914"/>
                  </a:ext>
                </a:extLst>
              </a:tr>
              <a:tr h="1629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7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Hu, Edward J., Yelong Shen, Phillip Wallis, et al. 2021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LoRA: Low-rank adaptation of large language models. Preprint, arXiv:2106.09685.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783262"/>
                  </a:ext>
                </a:extLst>
              </a:tr>
              <a:tr h="211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8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Liu, Haokun, Derek Tam, Mohammed Muqeeth, et al. 2022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Few-shot parameter-efficient fine-tuning is better and cheaper than in-context learning. Preprint, arXiv:2205.05638.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390787"/>
                  </a:ext>
                </a:extLst>
              </a:tr>
              <a:tr h="1629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9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Loshchilov, Ilya &amp; Frank Hutter. 2019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Decoupled weight decay regularization. Preprint, arXiv:1711.05101.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69864"/>
                  </a:ext>
                </a:extLst>
              </a:tr>
              <a:tr h="114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10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OpenAI. 2023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GPT-4 technical report. Preprint, arXiv:2303.08774.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722232"/>
                  </a:ext>
                </a:extLst>
              </a:tr>
              <a:tr h="211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11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Park, Jangwon. 2019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DistilKoBERT: Distillation of KoBERT. GitHub repository. Retrieved from </a:t>
                      </a:r>
                      <a:r>
                        <a:rPr lang="en" sz="800">
                          <a:hlinkClick r:id="rId3"/>
                        </a:rPr>
                        <a:t>https://github.com/monologg/DistilKoBERT</a:t>
                      </a:r>
                      <a:endParaRPr lang="en" sz="800"/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231457"/>
                  </a:ext>
                </a:extLst>
              </a:tr>
              <a:tr h="211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12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Paszke, Adam, Sam Gross, Francisco Massa, et al. 2019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PyTorch: An imperative style, high-performance deep learning library. Advances in Neural Information Processing Systems, 32.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11455"/>
                  </a:ext>
                </a:extLst>
              </a:tr>
              <a:tr h="1629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13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Pires, Telmo, Eva Schlinger, &amp; Dan Garrette. 2019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How multilingual is multilingual BERT? arXiv preprint arXiv:1906.01502.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714747"/>
                  </a:ext>
                </a:extLst>
              </a:tr>
              <a:tr h="1629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14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Radford, Alec, Jong Wook Kim, Tao Xu, et al. 2022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Robust speech recognition via large-scale weak supervision. arXiv preprint arXiv:2212.04356.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377494"/>
                  </a:ext>
                </a:extLst>
              </a:tr>
              <a:tr h="1629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15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Van Rossum, Guido. 2020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The Python Library Reference, release 3.8.2. Python Software Foundation.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745360"/>
                  </a:ext>
                </a:extLst>
              </a:tr>
              <a:tr h="211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16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Cho, S., Lee, H., &amp; Kim, J. 2023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Real-time Korean voice phishing detection based on machine learning. Sungkyunkwan University. </a:t>
                      </a:r>
                      <a:r>
                        <a:rPr lang="en" sz="800">
                          <a:hlinkClick r:id="rId4"/>
                        </a:rPr>
                        <a:t>Link</a:t>
                      </a:r>
                      <a:endParaRPr lang="en" sz="800"/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589151"/>
                  </a:ext>
                </a:extLst>
              </a:tr>
              <a:tr h="309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17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Kim, D., Park, S., &amp; Lee, J. 2022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Enhanced Voice Phishing Detection Using an LLM-Based Framework for Data Augmentation and Classification. International Journal of Information Security and Privacy.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014663"/>
                  </a:ext>
                </a:extLst>
              </a:tr>
              <a:tr h="2118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18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Lee, Y., &amp; Choi, K. 2021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KorCCVi v2: Korean Corpus for Voice Phishing Detection (Version 2). Korea Institute of Information Security &amp; Cryptology.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94803"/>
                  </a:ext>
                </a:extLst>
              </a:tr>
              <a:tr h="260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/>
                        <a:t>19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Han, M., &amp; Kim, S. 2020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/>
                        <a:t>Real-time voice phishing detection on mobile devices using lightweight LSTM models. Journal of Korea Multimedia Society, 23(9), 1123–1132.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384101"/>
                  </a:ext>
                </a:extLst>
              </a:tr>
              <a:tr h="260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800" dirty="0"/>
                        <a:t>20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 dirty="0"/>
                        <a:t>Park, H., &amp; Jeong, E. 2023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800" dirty="0"/>
                        <a:t>Comparative evaluation of KoBERT, ELECTRA, and </a:t>
                      </a:r>
                      <a:r>
                        <a:rPr lang="en" sz="800" dirty="0" err="1"/>
                        <a:t>DistilBERT</a:t>
                      </a:r>
                      <a:r>
                        <a:rPr lang="en" sz="800" dirty="0"/>
                        <a:t> for Korean text classification. Journal of Korean AI Research, 15(2), 45–59.</a:t>
                      </a:r>
                    </a:p>
                  </a:txBody>
                  <a:tcPr marL="16297" marR="16297" marT="8149" marB="81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411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95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E481DF-2755-F6B7-F48D-5BF29BA5E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7448693-783E-4150-7BD5-5A0261967775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DC013E-4CE9-E9DF-59A6-A9FCBC42EA03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FF5EC-FCDA-1D80-1414-E4E6EEEADDF7}"/>
              </a:ext>
            </a:extLst>
          </p:cNvPr>
          <p:cNvSpPr txBox="1"/>
          <p:nvPr/>
        </p:nvSpPr>
        <p:spPr>
          <a:xfrm>
            <a:off x="1735326" y="2805317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기존 방법론 분석</a:t>
            </a:r>
          </a:p>
        </p:txBody>
      </p:sp>
    </p:spTree>
    <p:extLst>
      <p:ext uri="{BB962C8B-B14F-4D97-AF65-F5344CB8AC3E}">
        <p14:creationId xmlns:p14="http://schemas.microsoft.com/office/powerpoint/2010/main" val="331199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5A74DA8-9887-6DC9-71B4-678DDBC5B919}"/>
              </a:ext>
            </a:extLst>
          </p:cNvPr>
          <p:cNvCxnSpPr>
            <a:cxnSpLocks/>
          </p:cNvCxnSpPr>
          <p:nvPr/>
        </p:nvCxnSpPr>
        <p:spPr>
          <a:xfrm>
            <a:off x="877637" y="907716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AB3DA9-031A-132A-8AFB-0476B11DE0F4}"/>
              </a:ext>
            </a:extLst>
          </p:cNvPr>
          <p:cNvSpPr txBox="1"/>
          <p:nvPr/>
        </p:nvSpPr>
        <p:spPr>
          <a:xfrm>
            <a:off x="968843" y="113672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</a:schemeClr>
                </a:solidFill>
              </a:rPr>
              <a:t>기존 방법론 분석</a:t>
            </a:r>
          </a:p>
        </p:txBody>
      </p:sp>
      <p:pic>
        <p:nvPicPr>
          <p:cNvPr id="17" name="그림 16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062938-1E63-3523-B976-386839967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5975579"/>
            <a:ext cx="2349500" cy="87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0E40D-FCBA-B729-6E88-77E924F5E07C}"/>
              </a:ext>
            </a:extLst>
          </p:cNvPr>
          <p:cNvSpPr txBox="1"/>
          <p:nvPr/>
        </p:nvSpPr>
        <p:spPr>
          <a:xfrm>
            <a:off x="968843" y="188896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선행 연구 및 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A3D55-0B58-E788-4F78-25244A372F1D}"/>
              </a:ext>
            </a:extLst>
          </p:cNvPr>
          <p:cNvSpPr txBox="1"/>
          <p:nvPr/>
        </p:nvSpPr>
        <p:spPr>
          <a:xfrm>
            <a:off x="968843" y="2372264"/>
            <a:ext cx="2573140" cy="889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b="1" dirty="0"/>
              <a:t>데이터 확보의 한계</a:t>
            </a:r>
            <a:endParaRPr kumimoji="1" lang="en-US" altLang="ko-KR" sz="1400" b="1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/>
              <a:t>공개 데이터셋의 한정성</a:t>
            </a:r>
            <a:endParaRPr kumimoji="1" lang="en-US" altLang="ko-KR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61827" y="3314097"/>
            <a:ext cx="9178563" cy="1360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현재 공개된 한국어 보이스피싱 텍스트 기반 데이터셋</a:t>
            </a:r>
            <a:r>
              <a:rPr kumimoji="1" lang="en-US" altLang="ko-KR" sz="1400"/>
              <a:t>(</a:t>
            </a:r>
            <a:r>
              <a:rPr kumimoji="1" lang="en" altLang="ko-KR" sz="1400"/>
              <a:t>KorCCVi v2, AI-Hub </a:t>
            </a:r>
            <a:r>
              <a:rPr kumimoji="1" lang="ko-KR" altLang="en-US" sz="1400"/>
              <a:t>금융</a:t>
            </a:r>
            <a:r>
              <a:rPr kumimoji="1" lang="en-US" altLang="ko-KR" sz="1400"/>
              <a:t> </a:t>
            </a:r>
            <a:r>
              <a:rPr kumimoji="1" lang="ko-KR" altLang="en-US" sz="1400"/>
              <a:t>피싱 데이터</a:t>
            </a:r>
            <a:r>
              <a:rPr kumimoji="1" lang="en-US" altLang="ko-KR" sz="1400"/>
              <a:t>)</a:t>
            </a:r>
            <a:r>
              <a:rPr kumimoji="1" lang="ko-KR" altLang="en-US" sz="1400"/>
              <a:t>은 </a:t>
            </a:r>
            <a:r>
              <a:rPr kumimoji="1" lang="ko-KR" altLang="en-US" sz="1400" b="1"/>
              <a:t>샘플 수가 제한적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 b="1"/>
              <a:t>특정 유형</a:t>
            </a:r>
            <a:r>
              <a:rPr kumimoji="1" lang="ko-KR" altLang="en-US" sz="1400"/>
              <a:t>과 </a:t>
            </a:r>
            <a:r>
              <a:rPr kumimoji="1" lang="ko-KR" altLang="en-US" sz="1400" b="1"/>
              <a:t>표현 패턴</a:t>
            </a:r>
            <a:r>
              <a:rPr kumimoji="1" lang="ko-KR" altLang="en-US" sz="1400"/>
              <a:t>에 </a:t>
            </a:r>
            <a:r>
              <a:rPr kumimoji="1" lang="ko-KR" altLang="en-US" sz="1400" b="1"/>
              <a:t>편중</a:t>
            </a:r>
          </a:p>
          <a:p>
            <a:pPr marL="285750" lvl="0" indent="-285750">
              <a:lnSpc>
                <a:spcPct val="200000"/>
              </a:lnSpc>
              <a:buFont typeface="Wingdings"/>
              <a:buChar char="ü"/>
              <a:defRPr/>
            </a:pPr>
            <a:r>
              <a:rPr kumimoji="1" lang="ko-KR" altLang="en-US" sz="1400"/>
              <a:t>이로 인해 요청의 단계성</a:t>
            </a:r>
            <a:r>
              <a:rPr kumimoji="1" lang="en-US" altLang="ko-KR" sz="1400"/>
              <a:t>, </a:t>
            </a:r>
            <a:r>
              <a:rPr kumimoji="1" lang="ko-KR" altLang="en-US" sz="1400"/>
              <a:t>감정적 압박</a:t>
            </a:r>
            <a:r>
              <a:rPr kumimoji="1" lang="en-US" altLang="ko-KR" sz="1400"/>
              <a:t>, </a:t>
            </a:r>
            <a:r>
              <a:rPr kumimoji="1" lang="ko-KR" altLang="en-US" sz="1400"/>
              <a:t>역할 전환 등 </a:t>
            </a:r>
            <a:r>
              <a:rPr kumimoji="1" lang="ko-KR" altLang="en-US" sz="1400" b="1"/>
              <a:t>실제 통화의 맥락적 흐름</a:t>
            </a:r>
            <a:r>
              <a:rPr kumimoji="1" lang="ko-KR" altLang="en-US" sz="1400"/>
              <a:t>을 충분히 반영하기 어려움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675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5683</Words>
  <Application>Microsoft Macintosh PowerPoint</Application>
  <PresentationFormat>와이드스크린</PresentationFormat>
  <Paragraphs>1096</Paragraphs>
  <Slides>73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Calibri</vt:lpstr>
      <vt:lpstr>Wingdings</vt:lpstr>
      <vt:lpstr>맑은 고딕</vt:lpstr>
      <vt:lpstr>Pretendard Black</vt:lpstr>
      <vt:lpstr>Arial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곽민석</cp:lastModifiedBy>
  <cp:revision>57</cp:revision>
  <dcterms:created xsi:type="dcterms:W3CDTF">2023-04-19T04:07:11Z</dcterms:created>
  <dcterms:modified xsi:type="dcterms:W3CDTF">2025-11-07T14:37:39Z</dcterms:modified>
  <cp:version/>
</cp:coreProperties>
</file>